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60" r:id="rId6"/>
    <p:sldId id="259"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F2625FA7-135D-46B9-A1DE-D0B64550AE8D}" type="datetimeFigureOut">
              <a:rPr lang="ru-RU" smtClean="0"/>
              <a:pPr/>
              <a:t>09.03.2015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EBFC85C-7CC5-42E5-B086-111E6863985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625FA7-135D-46B9-A1DE-D0B64550AE8D}" type="datetimeFigureOut">
              <a:rPr lang="ru-RU" smtClean="0"/>
              <a:pPr/>
              <a:t>09.03.2015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BFC85C-7CC5-42E5-B086-111E686398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625FA7-135D-46B9-A1DE-D0B64550AE8D}" type="datetimeFigureOut">
              <a:rPr lang="ru-RU" smtClean="0"/>
              <a:pPr/>
              <a:t>09.03.2015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BFC85C-7CC5-42E5-B086-111E6863985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2625FA7-135D-46B9-A1DE-D0B64550AE8D}" type="datetimeFigureOut">
              <a:rPr lang="ru-RU" smtClean="0"/>
              <a:pPr/>
              <a:t>09.03.2015</a:t>
            </a:fld>
            <a:endParaRPr lang="ru-RU"/>
          </a:p>
        </p:txBody>
      </p:sp>
      <p:sp>
        <p:nvSpPr>
          <p:cNvPr id="9" name="Номер слайда 8"/>
          <p:cNvSpPr>
            <a:spLocks noGrp="1"/>
          </p:cNvSpPr>
          <p:nvPr>
            <p:ph type="sldNum" sz="quarter" idx="15"/>
          </p:nvPr>
        </p:nvSpPr>
        <p:spPr/>
        <p:txBody>
          <a:bodyPr rtlCol="0"/>
          <a:lstStyle/>
          <a:p>
            <a:fld id="{7EBFC85C-7CC5-42E5-B086-111E68639853}"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F2625FA7-135D-46B9-A1DE-D0B64550AE8D}" type="datetimeFigureOut">
              <a:rPr lang="ru-RU" smtClean="0"/>
              <a:pPr/>
              <a:t>09.03.2015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EBFC85C-7CC5-42E5-B086-111E6863985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2625FA7-135D-46B9-A1DE-D0B64550AE8D}" type="datetimeFigureOut">
              <a:rPr lang="ru-RU" smtClean="0"/>
              <a:pPr/>
              <a:t>09.03.2015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BFC85C-7CC5-42E5-B086-111E68639853}"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2625FA7-135D-46B9-A1DE-D0B64550AE8D}" type="datetimeFigureOut">
              <a:rPr lang="ru-RU" smtClean="0"/>
              <a:pPr/>
              <a:t>09.03.2015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BFC85C-7CC5-42E5-B086-111E68639853}"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2625FA7-135D-46B9-A1DE-D0B64550AE8D}" type="datetimeFigureOut">
              <a:rPr lang="ru-RU" smtClean="0"/>
              <a:pPr/>
              <a:t>09.03.2015</a:t>
            </a:fld>
            <a:endParaRPr lang="ru-RU"/>
          </a:p>
        </p:txBody>
      </p:sp>
      <p:sp>
        <p:nvSpPr>
          <p:cNvPr id="7" name="Номер слайда 6"/>
          <p:cNvSpPr>
            <a:spLocks noGrp="1"/>
          </p:cNvSpPr>
          <p:nvPr>
            <p:ph type="sldNum" sz="quarter" idx="11"/>
          </p:nvPr>
        </p:nvSpPr>
        <p:spPr/>
        <p:txBody>
          <a:bodyPr rtlCol="0"/>
          <a:lstStyle/>
          <a:p>
            <a:fld id="{7EBFC85C-7CC5-42E5-B086-111E68639853}"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625FA7-135D-46B9-A1DE-D0B64550AE8D}" type="datetimeFigureOut">
              <a:rPr lang="ru-RU" smtClean="0"/>
              <a:pPr/>
              <a:t>09.03.2015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BFC85C-7CC5-42E5-B086-111E6863985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2625FA7-135D-46B9-A1DE-D0B64550AE8D}" type="datetimeFigureOut">
              <a:rPr lang="ru-RU" smtClean="0"/>
              <a:pPr/>
              <a:t>09.03.2015</a:t>
            </a:fld>
            <a:endParaRPr lang="ru-RU"/>
          </a:p>
        </p:txBody>
      </p:sp>
      <p:sp>
        <p:nvSpPr>
          <p:cNvPr id="22" name="Номер слайда 21"/>
          <p:cNvSpPr>
            <a:spLocks noGrp="1"/>
          </p:cNvSpPr>
          <p:nvPr>
            <p:ph type="sldNum" sz="quarter" idx="15"/>
          </p:nvPr>
        </p:nvSpPr>
        <p:spPr/>
        <p:txBody>
          <a:bodyPr rtlCol="0"/>
          <a:lstStyle/>
          <a:p>
            <a:fld id="{7EBFC85C-7CC5-42E5-B086-111E68639853}"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2625FA7-135D-46B9-A1DE-D0B64550AE8D}" type="datetimeFigureOut">
              <a:rPr lang="ru-RU" smtClean="0"/>
              <a:pPr/>
              <a:t>09.03.2015</a:t>
            </a:fld>
            <a:endParaRPr lang="ru-RU"/>
          </a:p>
        </p:txBody>
      </p:sp>
      <p:sp>
        <p:nvSpPr>
          <p:cNvPr id="18" name="Номер слайда 17"/>
          <p:cNvSpPr>
            <a:spLocks noGrp="1"/>
          </p:cNvSpPr>
          <p:nvPr>
            <p:ph type="sldNum" sz="quarter" idx="11"/>
          </p:nvPr>
        </p:nvSpPr>
        <p:spPr/>
        <p:txBody>
          <a:bodyPr rtlCol="0"/>
          <a:lstStyle/>
          <a:p>
            <a:fld id="{7EBFC85C-7CC5-42E5-B086-111E68639853}"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625FA7-135D-46B9-A1DE-D0B64550AE8D}" type="datetimeFigureOut">
              <a:rPr lang="ru-RU" smtClean="0"/>
              <a:pPr/>
              <a:t>09.03.2015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EBFC85C-7CC5-42E5-B086-111E6863985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2920" y="714356"/>
            <a:ext cx="8183880" cy="3786214"/>
          </a:xfrm>
        </p:spPr>
        <p:txBody>
          <a:bodyPr>
            <a:normAutofit/>
          </a:bodyPr>
          <a:lstStyle/>
          <a:p>
            <a:pPr algn="ctr">
              <a:lnSpc>
                <a:spcPct val="150000"/>
              </a:lnSpc>
            </a:pPr>
            <a:r>
              <a:rPr lang="ru-RU" sz="7200" b="1" dirty="0" smtClean="0">
                <a:solidFill>
                  <a:srgbClr val="FF0000"/>
                </a:solidFill>
                <a:latin typeface="Times New Roman" pitchFamily="18" charset="0"/>
                <a:cs typeface="Times New Roman" pitchFamily="18" charset="0"/>
              </a:rPr>
              <a:t>ПОДГОТОВКА </a:t>
            </a:r>
            <a:br>
              <a:rPr lang="ru-RU" sz="7200" b="1" dirty="0" smtClean="0">
                <a:solidFill>
                  <a:srgbClr val="FF0000"/>
                </a:solidFill>
                <a:latin typeface="Times New Roman" pitchFamily="18" charset="0"/>
                <a:cs typeface="Times New Roman" pitchFamily="18" charset="0"/>
              </a:rPr>
            </a:br>
            <a:r>
              <a:rPr lang="ru-RU" sz="7200" b="1" smtClean="0">
                <a:solidFill>
                  <a:srgbClr val="FF0000"/>
                </a:solidFill>
                <a:latin typeface="Times New Roman" pitchFamily="18" charset="0"/>
                <a:cs typeface="Times New Roman" pitchFamily="18" charset="0"/>
              </a:rPr>
              <a:t>К </a:t>
            </a:r>
            <a:r>
              <a:rPr lang="ru-RU" sz="7200" b="1" smtClean="0">
                <a:solidFill>
                  <a:srgbClr val="FF0000"/>
                </a:solidFill>
                <a:latin typeface="Times New Roman" pitchFamily="18" charset="0"/>
                <a:cs typeface="Times New Roman" pitchFamily="18" charset="0"/>
              </a:rPr>
              <a:t>   ГИА</a:t>
            </a:r>
            <a:r>
              <a:rPr lang="ru-RU" sz="7200" b="1" dirty="0" smtClean="0">
                <a:solidFill>
                  <a:srgbClr val="FF0000"/>
                </a:solidFill>
                <a:latin typeface="Times New Roman" pitchFamily="18" charset="0"/>
                <a:cs typeface="Times New Roman" pitchFamily="18" charset="0"/>
              </a:rPr>
              <a:t/>
            </a:r>
            <a:br>
              <a:rPr lang="ru-RU" sz="7200" b="1" dirty="0" smtClean="0">
                <a:solidFill>
                  <a:srgbClr val="FF0000"/>
                </a:solidFill>
                <a:latin typeface="Times New Roman" pitchFamily="18" charset="0"/>
                <a:cs typeface="Times New Roman" pitchFamily="18" charset="0"/>
              </a:rPr>
            </a:br>
            <a:r>
              <a:rPr lang="ru-RU" sz="1400" b="1" dirty="0" err="1" smtClean="0">
                <a:solidFill>
                  <a:schemeClr val="tx1"/>
                </a:solidFill>
                <a:latin typeface="Times New Roman" pitchFamily="18" charset="0"/>
                <a:cs typeface="Times New Roman" pitchFamily="18" charset="0"/>
              </a:rPr>
              <a:t>Гриценко</a:t>
            </a:r>
            <a:r>
              <a:rPr lang="ru-RU" sz="1400" b="1" dirty="0" smtClean="0">
                <a:solidFill>
                  <a:schemeClr val="tx1"/>
                </a:solidFill>
                <a:latin typeface="Times New Roman" pitchFamily="18" charset="0"/>
                <a:cs typeface="Times New Roman" pitchFamily="18" charset="0"/>
              </a:rPr>
              <a:t> М.С. – учитель русского языка и литературы</a:t>
            </a:r>
            <a:endParaRPr lang="ru-RU" sz="72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643998" cy="6858000"/>
          </a:xfrm>
        </p:spPr>
        <p:txBody>
          <a:bodyPr>
            <a:normAutofit/>
          </a:bodyPr>
          <a:lstStyle/>
          <a:p>
            <a:r>
              <a:rPr lang="ru-RU" sz="2400" dirty="0" smtClean="0">
                <a:solidFill>
                  <a:schemeClr val="tx1"/>
                </a:solidFill>
                <a:latin typeface="Times New Roman" pitchFamily="18" charset="0"/>
                <a:cs typeface="Times New Roman" pitchFamily="18" charset="0"/>
              </a:rPr>
              <a:t>1.Согласование – это подчинительная связь, при которой зависимое слово согласуется с главным в роде, числе, падеже.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2.При управлении зависимое слово ставится в определенном падеже по отношению к главному.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3.При примыкании в роли зависимого слова выступают изменяемые слова.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4.Односоставные предложения – это предложения, в которых  есть только один главный член предложения. </a:t>
            </a:r>
            <a:r>
              <a:rPr lang="ru-RU" sz="2400" b="1" dirty="0" smtClean="0">
                <a:solidFill>
                  <a:srgbClr val="C00000"/>
                </a:solidFill>
                <a:latin typeface="Times New Roman" pitchFamily="18" charset="0"/>
                <a:cs typeface="Times New Roman" pitchFamily="18" charset="0"/>
              </a:rPr>
              <a:t>( + )</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5.В определенно-личных предложениях сказуемое выражается формой 1, 2 или 3 лица ед. и мн. числа.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29684" cy="5511816"/>
          </a:xfrm>
        </p:spPr>
        <p:txBody>
          <a:bodyPr>
            <a:normAutofit/>
          </a:bodyPr>
          <a:lstStyle/>
          <a:p>
            <a:r>
              <a:rPr lang="ru-RU" sz="2400" dirty="0" smtClean="0">
                <a:solidFill>
                  <a:schemeClr val="tx1"/>
                </a:solidFill>
                <a:latin typeface="Times New Roman" pitchFamily="18" charset="0"/>
                <a:cs typeface="Times New Roman" pitchFamily="18" charset="0"/>
              </a:rPr>
              <a:t>6.В безличных предложениях сказуемое не указывает и не может указывать на действующее лицо.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7.Повторяющиеся в предложении слова являются однородными членами.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8.В простом предложении сочинительные союзы связывают однородные члены, а в сложном – его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части.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9.В ССП предикативные части связаны между собой интонацией и сочинительными союзами.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10.СПП имеет две части: главную и придаточную. </a:t>
            </a:r>
            <a:r>
              <a:rPr lang="ru-RU" sz="2400" b="1" dirty="0" smtClean="0">
                <a:solidFill>
                  <a:srgbClr val="C00000"/>
                </a:solidFill>
                <a:latin typeface="Times New Roman" pitchFamily="18" charset="0"/>
                <a:cs typeface="Times New Roman" pitchFamily="18" charset="0"/>
              </a:rPr>
              <a:t>( + )</a:t>
            </a:r>
            <a:endParaRPr lang="ru-RU" sz="2400" b="1" dirty="0">
              <a:solidFill>
                <a:srgbClr val="C000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7858180" cy="5226064"/>
          </a:xfrm>
        </p:spPr>
        <p:txBody>
          <a:bodyPr>
            <a:normAutofit/>
          </a:bodyPr>
          <a:lstStyle/>
          <a:p>
            <a:r>
              <a:rPr lang="ru-RU" sz="2400" b="1" dirty="0" smtClean="0">
                <a:solidFill>
                  <a:srgbClr val="C00000"/>
                </a:solidFill>
                <a:latin typeface="Times New Roman" pitchFamily="18" charset="0"/>
                <a:cs typeface="Times New Roman" pitchFamily="18" charset="0"/>
              </a:rPr>
              <a:t>А) Определите вид связи в словосочетаниях:</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бежать быстро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говорить тихо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увидеть небо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катилась по дороге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 крупные камни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 приближался к месту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 пушистый снег</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 зеленый лес</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 робко подошел</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 очень тихо</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7858180" cy="6083320"/>
          </a:xfrm>
        </p:spPr>
        <p:txBody>
          <a:bodyPr>
            <a:normAutofit/>
          </a:bodyPr>
          <a:lstStyle/>
          <a:p>
            <a:r>
              <a:rPr lang="ru-RU" sz="2400" b="1" dirty="0" smtClean="0">
                <a:solidFill>
                  <a:srgbClr val="C00000"/>
                </a:solidFill>
                <a:latin typeface="Times New Roman" pitchFamily="18" charset="0"/>
                <a:cs typeface="Times New Roman" pitchFamily="18" charset="0"/>
              </a:rPr>
              <a:t>А) Определите вид связи в словосочетаниях:</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бежать быстро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говорить тихо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увидеть небо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катилась по дороге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 крупные камни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 приближался к месту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 пушистый снег</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 зеленый лес</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 робко подошел</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 очень тихо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примыкание: 1), 2), 9), 10)</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управление: 3), 4), 6)</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согласование: 5), 7), 8)</a:t>
            </a:r>
            <a:endParaRPr lang="ru-RU" sz="2400" b="1" dirty="0">
              <a:solidFill>
                <a:srgbClr val="C0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7929618" cy="5226064"/>
          </a:xfrm>
        </p:spPr>
        <p:txBody>
          <a:bodyPr>
            <a:normAutofit/>
          </a:bodyPr>
          <a:lstStyle/>
          <a:p>
            <a:r>
              <a:rPr lang="ru-RU" sz="2400" b="1" dirty="0" smtClean="0">
                <a:solidFill>
                  <a:srgbClr val="C00000"/>
                </a:solidFill>
                <a:latin typeface="Times New Roman" pitchFamily="18" charset="0"/>
                <a:cs typeface="Times New Roman" pitchFamily="18" charset="0"/>
              </a:rPr>
              <a:t>б) Определите вид связи в словосочетаниях:</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смотрел внимательно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творческая работа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простое правило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защита прав</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 смотрю на одноклассников</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 чужое мнение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 читаю книги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 цвет хаки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 прилагает усилия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 вернулся вечером</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7929618" cy="6226196"/>
          </a:xfrm>
        </p:spPr>
        <p:txBody>
          <a:bodyPr>
            <a:normAutofit/>
          </a:bodyPr>
          <a:lstStyle/>
          <a:p>
            <a:r>
              <a:rPr lang="ru-RU" sz="2400" b="1" dirty="0" smtClean="0">
                <a:solidFill>
                  <a:srgbClr val="C00000"/>
                </a:solidFill>
                <a:latin typeface="Times New Roman" pitchFamily="18" charset="0"/>
                <a:cs typeface="Times New Roman" pitchFamily="18" charset="0"/>
              </a:rPr>
              <a:t>б) Определите вид связи в словосочетаниях:</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смотрел внимательно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творческая работа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простое правило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защита прав</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 смотрю на одноклассников</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 чужое мнение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 читаю книги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 цвет хаки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 прилагает усилия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 вернулся вечером</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примыкание: 1), 8), 10)</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управление: 4), 5), 7), 9)</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согласование: 2), 3), 6)</a:t>
            </a:r>
            <a:endParaRPr lang="ru-RU" sz="2400" b="1" dirty="0">
              <a:solidFill>
                <a:srgbClr val="C0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072494" cy="6154758"/>
          </a:xfrm>
        </p:spPr>
        <p:txBody>
          <a:bodyPr>
            <a:normAutofit/>
          </a:bodyPr>
          <a:lstStyle/>
          <a:p>
            <a:r>
              <a:rPr lang="ru-RU" sz="2400" b="1" dirty="0" smtClean="0">
                <a:solidFill>
                  <a:srgbClr val="C00000"/>
                </a:solidFill>
                <a:latin typeface="Times New Roman" pitchFamily="18" charset="0"/>
                <a:cs typeface="Times New Roman" pitchFamily="18" charset="0"/>
              </a:rPr>
              <a:t>в) Определите вид связи в словосочетаниях:</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подошел к окну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улыбнулся грустно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их мнение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уехал далеко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 подошел ближе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 содержится в комментарии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 основной тезис</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 золотые звезды</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 румянить небо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 небольшое произведение</a:t>
            </a: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072494" cy="7643842"/>
          </a:xfrm>
        </p:spPr>
        <p:txBody>
          <a:bodyPr>
            <a:normAutofit fontScale="90000"/>
          </a:bodyPr>
          <a:lstStyle/>
          <a:p>
            <a:r>
              <a:rPr lang="ru-RU" sz="2400" b="1" dirty="0" smtClean="0">
                <a:solidFill>
                  <a:srgbClr val="C00000"/>
                </a:solidFill>
                <a:latin typeface="Times New Roman" pitchFamily="18" charset="0"/>
                <a:cs typeface="Times New Roman" pitchFamily="18" charset="0"/>
              </a:rPr>
              <a:t>в) Определите вид связи в словосочетаниях:</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 подошел к окну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 улыбнулся грустно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 их мнение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 уехал далеко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 подошел ближе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 содержится в комментарии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 основной тезис</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 золотые звезды</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 румянить небо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 небольшое произведение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примыкание: 2), 3), 4), 5)</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управление: 1), 6), 9)</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согласование: 7), 8), 10)</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154362"/>
          </a:xfrm>
        </p:spPr>
        <p:txBody>
          <a:bodyPr>
            <a:normAutofit/>
          </a:bodyPr>
          <a:lstStyle/>
          <a:p>
            <a:pPr algn="ctr"/>
            <a:r>
              <a:rPr lang="ru-RU" sz="6600" b="1" dirty="0" smtClean="0">
                <a:solidFill>
                  <a:srgbClr val="C00000"/>
                </a:solidFill>
                <a:latin typeface="Times New Roman" pitchFamily="18" charset="0"/>
                <a:cs typeface="Times New Roman" pitchFamily="18" charset="0"/>
              </a:rPr>
              <a:t>ОРФОЭПИЯ</a:t>
            </a:r>
            <a:br>
              <a:rPr lang="ru-RU" sz="6600" b="1" dirty="0" smtClean="0">
                <a:solidFill>
                  <a:srgbClr val="C00000"/>
                </a:solidFill>
                <a:latin typeface="Times New Roman" pitchFamily="18" charset="0"/>
                <a:cs typeface="Times New Roman" pitchFamily="18" charset="0"/>
              </a:rPr>
            </a:br>
            <a:endParaRPr lang="ru-RU" sz="6600" b="1" dirty="0">
              <a:solidFill>
                <a:srgbClr val="C00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6369072"/>
          </a:xfrm>
        </p:spPr>
        <p:txBody>
          <a:bodyPr>
            <a:normAutofit/>
          </a:bodyPr>
          <a:lstStyle/>
          <a:p>
            <a:r>
              <a:rPr lang="ru-RU" sz="2400" b="1" dirty="0" smtClean="0">
                <a:solidFill>
                  <a:srgbClr val="C00000"/>
                </a:solidFill>
                <a:latin typeface="Times New Roman" pitchFamily="18" charset="0"/>
                <a:cs typeface="Times New Roman" pitchFamily="18" charset="0"/>
              </a:rPr>
              <a:t>Выпишите выделенные словах, поставьте  в них ударение.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1.Поезд </a:t>
            </a:r>
            <a:r>
              <a:rPr lang="ru-RU" sz="2400" dirty="0" smtClean="0">
                <a:solidFill>
                  <a:srgbClr val="C00000"/>
                </a:solidFill>
                <a:latin typeface="Times New Roman" pitchFamily="18" charset="0"/>
                <a:cs typeface="Times New Roman" pitchFamily="18" charset="0"/>
              </a:rPr>
              <a:t>прибыл</a:t>
            </a:r>
            <a:r>
              <a:rPr lang="ru-RU" sz="2400" dirty="0" smtClean="0">
                <a:solidFill>
                  <a:schemeClr val="tx1"/>
                </a:solidFill>
                <a:latin typeface="Times New Roman" pitchFamily="18" charset="0"/>
                <a:cs typeface="Times New Roman" pitchFamily="18" charset="0"/>
              </a:rPr>
              <a:t> вовремя.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2.Этот цветок </a:t>
            </a:r>
            <a:r>
              <a:rPr lang="ru-RU" sz="2400" dirty="0" smtClean="0">
                <a:solidFill>
                  <a:srgbClr val="C00000"/>
                </a:solidFill>
                <a:latin typeface="Times New Roman" pitchFamily="18" charset="0"/>
                <a:cs typeface="Times New Roman" pitchFamily="18" charset="0"/>
              </a:rPr>
              <a:t>красивее.</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3.Девочка </a:t>
            </a:r>
            <a:r>
              <a:rPr lang="ru-RU" sz="2400" dirty="0" smtClean="0">
                <a:solidFill>
                  <a:srgbClr val="C00000"/>
                </a:solidFill>
                <a:latin typeface="Times New Roman" pitchFamily="18" charset="0"/>
                <a:cs typeface="Times New Roman" pitchFamily="18" charset="0"/>
              </a:rPr>
              <a:t>принята </a:t>
            </a:r>
            <a:r>
              <a:rPr lang="ru-RU" sz="2400" dirty="0" smtClean="0">
                <a:solidFill>
                  <a:schemeClr val="tx1"/>
                </a:solidFill>
                <a:latin typeface="Times New Roman" pitchFamily="18" charset="0"/>
                <a:cs typeface="Times New Roman" pitchFamily="18" charset="0"/>
              </a:rPr>
              <a:t>врачом.</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4.Мама </a:t>
            </a:r>
            <a:r>
              <a:rPr lang="ru-RU" sz="2400" dirty="0" smtClean="0">
                <a:solidFill>
                  <a:srgbClr val="C00000"/>
                </a:solidFill>
                <a:latin typeface="Times New Roman" pitchFamily="18" charset="0"/>
                <a:cs typeface="Times New Roman" pitchFamily="18" charset="0"/>
              </a:rPr>
              <a:t>положила</a:t>
            </a:r>
            <a:r>
              <a:rPr lang="ru-RU" sz="2400" dirty="0" smtClean="0">
                <a:solidFill>
                  <a:schemeClr val="tx1"/>
                </a:solidFill>
                <a:latin typeface="Times New Roman" pitchFamily="18" charset="0"/>
                <a:cs typeface="Times New Roman" pitchFamily="18" charset="0"/>
              </a:rPr>
              <a:t> на стол книгу.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5.Я </a:t>
            </a:r>
            <a:r>
              <a:rPr lang="ru-RU" sz="2400" dirty="0" smtClean="0">
                <a:solidFill>
                  <a:srgbClr val="C00000"/>
                </a:solidFill>
                <a:latin typeface="Times New Roman" pitchFamily="18" charset="0"/>
                <a:cs typeface="Times New Roman" pitchFamily="18" charset="0"/>
              </a:rPr>
              <a:t>сорвала</a:t>
            </a:r>
            <a:r>
              <a:rPr lang="ru-RU" sz="2400" dirty="0" smtClean="0">
                <a:solidFill>
                  <a:schemeClr val="tx1"/>
                </a:solidFill>
                <a:latin typeface="Times New Roman" pitchFamily="18" charset="0"/>
                <a:cs typeface="Times New Roman" pitchFamily="18" charset="0"/>
              </a:rPr>
              <a:t> спелое яблоко.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6.Шкаф </a:t>
            </a:r>
            <a:r>
              <a:rPr lang="ru-RU" sz="2400" dirty="0" smtClean="0">
                <a:solidFill>
                  <a:srgbClr val="C00000"/>
                </a:solidFill>
                <a:latin typeface="Times New Roman" pitchFamily="18" charset="0"/>
                <a:cs typeface="Times New Roman" pitchFamily="18" charset="0"/>
              </a:rPr>
              <a:t>донизу</a:t>
            </a:r>
            <a:r>
              <a:rPr lang="ru-RU" sz="2400" dirty="0" smtClean="0">
                <a:solidFill>
                  <a:schemeClr val="tx1"/>
                </a:solidFill>
                <a:latin typeface="Times New Roman" pitchFamily="18" charset="0"/>
                <a:cs typeface="Times New Roman" pitchFamily="18" charset="0"/>
              </a:rPr>
              <a:t> заполнен книгами.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7.На грядке растет </a:t>
            </a:r>
            <a:r>
              <a:rPr lang="ru-RU" sz="2400" dirty="0" smtClean="0">
                <a:solidFill>
                  <a:srgbClr val="C00000"/>
                </a:solidFill>
                <a:latin typeface="Times New Roman" pitchFamily="18" charset="0"/>
                <a:cs typeface="Times New Roman" pitchFamily="18" charset="0"/>
              </a:rPr>
              <a:t>щавель.</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8.Отчет за 1 </a:t>
            </a:r>
            <a:r>
              <a:rPr lang="ru-RU" sz="2400" dirty="0" smtClean="0">
                <a:solidFill>
                  <a:srgbClr val="C00000"/>
                </a:solidFill>
                <a:latin typeface="Times New Roman" pitchFamily="18" charset="0"/>
                <a:cs typeface="Times New Roman" pitchFamily="18" charset="0"/>
              </a:rPr>
              <a:t>квартал</a:t>
            </a:r>
            <a:r>
              <a:rPr lang="ru-RU" sz="2400" dirty="0" smtClean="0">
                <a:solidFill>
                  <a:schemeClr val="tx1"/>
                </a:solidFill>
                <a:latin typeface="Times New Roman" pitchFamily="18" charset="0"/>
                <a:cs typeface="Times New Roman" pitchFamily="18" charset="0"/>
              </a:rPr>
              <a:t> сдан вовремя.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9.Ребенок </a:t>
            </a:r>
            <a:r>
              <a:rPr lang="ru-RU" sz="2400" dirty="0" smtClean="0">
                <a:solidFill>
                  <a:srgbClr val="C00000"/>
                </a:solidFill>
                <a:latin typeface="Times New Roman" pitchFamily="18" charset="0"/>
                <a:cs typeface="Times New Roman" pitchFamily="18" charset="0"/>
              </a:rPr>
              <a:t>избалован</a:t>
            </a:r>
            <a:r>
              <a:rPr lang="ru-RU" sz="2400" dirty="0" smtClean="0">
                <a:solidFill>
                  <a:schemeClr val="tx1"/>
                </a:solidFill>
                <a:latin typeface="Times New Roman" pitchFamily="18" charset="0"/>
                <a:cs typeface="Times New Roman" pitchFamily="18" charset="0"/>
              </a:rPr>
              <a:t> родителями.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a:t>
            </a:r>
            <a:r>
              <a:rPr lang="ru-RU" sz="2400" dirty="0" smtClean="0">
                <a:solidFill>
                  <a:srgbClr val="C00000"/>
                </a:solidFill>
                <a:latin typeface="Times New Roman" pitchFamily="18" charset="0"/>
                <a:cs typeface="Times New Roman" pitchFamily="18" charset="0"/>
              </a:rPr>
              <a:t>Дозвонимся</a:t>
            </a:r>
            <a:r>
              <a:rPr lang="ru-RU" sz="2400" dirty="0" smtClean="0">
                <a:solidFill>
                  <a:schemeClr val="tx1"/>
                </a:solidFill>
                <a:latin typeface="Times New Roman" pitchFamily="18" charset="0"/>
                <a:cs typeface="Times New Roman" pitchFamily="18" charset="0"/>
              </a:rPr>
              <a:t> ли мы сегодня домой?</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11.Маша </a:t>
            </a:r>
            <a:r>
              <a:rPr lang="ru-RU" sz="2400" dirty="0" smtClean="0">
                <a:solidFill>
                  <a:srgbClr val="C00000"/>
                </a:solidFill>
                <a:latin typeface="Times New Roman" pitchFamily="18" charset="0"/>
                <a:cs typeface="Times New Roman" pitchFamily="18" charset="0"/>
              </a:rPr>
              <a:t>допила </a:t>
            </a:r>
            <a:r>
              <a:rPr lang="ru-RU" sz="2400" dirty="0" smtClean="0">
                <a:solidFill>
                  <a:schemeClr val="tx1"/>
                </a:solidFill>
                <a:latin typeface="Times New Roman" pitchFamily="18" charset="0"/>
                <a:cs typeface="Times New Roman" pitchFamily="18" charset="0"/>
              </a:rPr>
              <a:t>чай.</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12.Дятел </a:t>
            </a:r>
            <a:r>
              <a:rPr lang="ru-RU" sz="2400" dirty="0" smtClean="0">
                <a:solidFill>
                  <a:srgbClr val="C00000"/>
                </a:solidFill>
                <a:latin typeface="Times New Roman" pitchFamily="18" charset="0"/>
                <a:cs typeface="Times New Roman" pitchFamily="18" charset="0"/>
              </a:rPr>
              <a:t>долбит</a:t>
            </a:r>
            <a:r>
              <a:rPr lang="ru-RU" sz="2400" dirty="0" smtClean="0">
                <a:solidFill>
                  <a:schemeClr val="tx1"/>
                </a:solidFill>
                <a:latin typeface="Times New Roman" pitchFamily="18" charset="0"/>
                <a:cs typeface="Times New Roman" pitchFamily="18" charset="0"/>
              </a:rPr>
              <a:t> дерево.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13.Свой </a:t>
            </a:r>
            <a:r>
              <a:rPr lang="ru-RU" sz="2400" dirty="0" smtClean="0">
                <a:solidFill>
                  <a:srgbClr val="C00000"/>
                </a:solidFill>
                <a:latin typeface="Times New Roman" pitchFamily="18" charset="0"/>
                <a:cs typeface="Times New Roman" pitchFamily="18" charset="0"/>
              </a:rPr>
              <a:t>досуг</a:t>
            </a:r>
            <a:r>
              <a:rPr lang="ru-RU" sz="2400" dirty="0" smtClean="0">
                <a:solidFill>
                  <a:schemeClr val="tx1"/>
                </a:solidFill>
                <a:latin typeface="Times New Roman" pitchFamily="18" charset="0"/>
                <a:cs typeface="Times New Roman" pitchFamily="18" charset="0"/>
              </a:rPr>
              <a:t> я провожу в библиотеке.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14.На </a:t>
            </a:r>
            <a:r>
              <a:rPr lang="ru-RU" sz="2400" dirty="0" smtClean="0">
                <a:solidFill>
                  <a:srgbClr val="C00000"/>
                </a:solidFill>
                <a:latin typeface="Times New Roman" pitchFamily="18" charset="0"/>
                <a:cs typeface="Times New Roman" pitchFamily="18" charset="0"/>
              </a:rPr>
              <a:t>тортах</a:t>
            </a:r>
            <a:r>
              <a:rPr lang="ru-RU" sz="2400" dirty="0" smtClean="0">
                <a:solidFill>
                  <a:schemeClr val="tx1"/>
                </a:solidFill>
                <a:latin typeface="Times New Roman" pitchFamily="18" charset="0"/>
                <a:cs typeface="Times New Roman" pitchFamily="18" charset="0"/>
              </a:rPr>
              <a:t> красивые надписи.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15.Администрация решила </a:t>
            </a:r>
            <a:r>
              <a:rPr lang="ru-RU" sz="2400" dirty="0" smtClean="0">
                <a:solidFill>
                  <a:srgbClr val="C00000"/>
                </a:solidFill>
                <a:latin typeface="Times New Roman" pitchFamily="18" charset="0"/>
                <a:cs typeface="Times New Roman" pitchFamily="18" charset="0"/>
              </a:rPr>
              <a:t>премировать</a:t>
            </a:r>
            <a:r>
              <a:rPr lang="ru-RU" sz="2400" dirty="0" smtClean="0">
                <a:solidFill>
                  <a:schemeClr val="tx1"/>
                </a:solidFill>
                <a:latin typeface="Times New Roman" pitchFamily="18" charset="0"/>
                <a:cs typeface="Times New Roman" pitchFamily="18" charset="0"/>
              </a:rPr>
              <a:t> лучших.</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5154626"/>
          </a:xfrm>
        </p:spPr>
        <p:txBody>
          <a:bodyPr/>
          <a:lstStyle/>
          <a:p>
            <a:pPr algn="ctr">
              <a:lnSpc>
                <a:spcPct val="150000"/>
              </a:lnSpc>
            </a:pPr>
            <a:r>
              <a:rPr lang="ru-RU" sz="4400" b="1" dirty="0" smtClean="0">
                <a:solidFill>
                  <a:srgbClr val="FF0000"/>
                </a:solidFill>
                <a:latin typeface="Times New Roman" pitchFamily="18" charset="0"/>
                <a:cs typeface="Times New Roman" pitchFamily="18" charset="0"/>
              </a:rPr>
              <a:t>1.Морфология.</a:t>
            </a:r>
            <a:br>
              <a:rPr lang="ru-RU" sz="4400" b="1" dirty="0" smtClean="0">
                <a:solidFill>
                  <a:srgbClr val="FF0000"/>
                </a:solidFill>
                <a:latin typeface="Times New Roman" pitchFamily="18" charset="0"/>
                <a:cs typeface="Times New Roman" pitchFamily="18" charset="0"/>
              </a:rPr>
            </a:br>
            <a:r>
              <a:rPr lang="ru-RU" sz="4400" b="1" dirty="0" smtClean="0">
                <a:solidFill>
                  <a:srgbClr val="FF0000"/>
                </a:solidFill>
                <a:latin typeface="Times New Roman" pitchFamily="18" charset="0"/>
                <a:cs typeface="Times New Roman" pitchFamily="18" charset="0"/>
              </a:rPr>
              <a:t>Отметьте знаком + правильный вариант ответа</a:t>
            </a: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900"/>
            <a:ext cx="8186766" cy="6286544"/>
          </a:xfrm>
        </p:spPr>
        <p:txBody>
          <a:bodyPr>
            <a:normAutofit/>
          </a:bodyPr>
          <a:lstStyle/>
          <a:p>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1.Поезд </a:t>
            </a:r>
            <a:r>
              <a:rPr lang="ru-RU" sz="2400" dirty="0" err="1" smtClean="0">
                <a:solidFill>
                  <a:srgbClr val="C00000"/>
                </a:solidFill>
                <a:latin typeface="Times New Roman" pitchFamily="18" charset="0"/>
                <a:cs typeface="Times New Roman" pitchFamily="18" charset="0"/>
              </a:rPr>
              <a:t>прИбыл</a:t>
            </a:r>
            <a:r>
              <a:rPr lang="ru-RU" sz="2400" dirty="0" smtClean="0">
                <a:solidFill>
                  <a:schemeClr val="tx1"/>
                </a:solidFill>
                <a:latin typeface="Times New Roman" pitchFamily="18" charset="0"/>
                <a:cs typeface="Times New Roman" pitchFamily="18" charset="0"/>
              </a:rPr>
              <a:t> вовремя.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2.Этот цветок </a:t>
            </a:r>
            <a:r>
              <a:rPr lang="ru-RU" sz="2400" dirty="0" err="1" smtClean="0">
                <a:solidFill>
                  <a:srgbClr val="C00000"/>
                </a:solidFill>
                <a:latin typeface="Times New Roman" pitchFamily="18" charset="0"/>
                <a:cs typeface="Times New Roman" pitchFamily="18" charset="0"/>
              </a:rPr>
              <a:t>красИвее</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3.Девочка </a:t>
            </a:r>
            <a:r>
              <a:rPr lang="ru-RU" sz="2400" dirty="0" err="1" smtClean="0">
                <a:solidFill>
                  <a:srgbClr val="C00000"/>
                </a:solidFill>
                <a:latin typeface="Times New Roman" pitchFamily="18" charset="0"/>
                <a:cs typeface="Times New Roman" pitchFamily="18" charset="0"/>
              </a:rPr>
              <a:t>принятА</a:t>
            </a:r>
            <a:r>
              <a:rPr lang="ru-RU" sz="2400"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врачом.</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4.Мама </a:t>
            </a:r>
            <a:r>
              <a:rPr lang="ru-RU" sz="2400" dirty="0" err="1" smtClean="0">
                <a:solidFill>
                  <a:srgbClr val="C00000"/>
                </a:solidFill>
                <a:latin typeface="Times New Roman" pitchFamily="18" charset="0"/>
                <a:cs typeface="Times New Roman" pitchFamily="18" charset="0"/>
              </a:rPr>
              <a:t>положИла</a:t>
            </a:r>
            <a:r>
              <a:rPr lang="ru-RU" sz="2400" dirty="0" smtClean="0">
                <a:solidFill>
                  <a:schemeClr val="tx1"/>
                </a:solidFill>
                <a:latin typeface="Times New Roman" pitchFamily="18" charset="0"/>
                <a:cs typeface="Times New Roman" pitchFamily="18" charset="0"/>
              </a:rPr>
              <a:t> на стол книгу.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5.Я </a:t>
            </a:r>
            <a:r>
              <a:rPr lang="ru-RU" sz="2400" dirty="0" err="1" smtClean="0">
                <a:solidFill>
                  <a:srgbClr val="C00000"/>
                </a:solidFill>
                <a:latin typeface="Times New Roman" pitchFamily="18" charset="0"/>
                <a:cs typeface="Times New Roman" pitchFamily="18" charset="0"/>
              </a:rPr>
              <a:t>сорвалА</a:t>
            </a:r>
            <a:r>
              <a:rPr lang="ru-RU" sz="2400" dirty="0" smtClean="0">
                <a:solidFill>
                  <a:schemeClr val="tx1"/>
                </a:solidFill>
                <a:latin typeface="Times New Roman" pitchFamily="18" charset="0"/>
                <a:cs typeface="Times New Roman" pitchFamily="18" charset="0"/>
              </a:rPr>
              <a:t> спелое яблоко.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6.Шкаф </a:t>
            </a:r>
            <a:r>
              <a:rPr lang="ru-RU" sz="2400" dirty="0" err="1" smtClean="0">
                <a:solidFill>
                  <a:srgbClr val="C00000"/>
                </a:solidFill>
                <a:latin typeface="Times New Roman" pitchFamily="18" charset="0"/>
                <a:cs typeface="Times New Roman" pitchFamily="18" charset="0"/>
              </a:rPr>
              <a:t>дОнизу</a:t>
            </a:r>
            <a:r>
              <a:rPr lang="ru-RU" sz="2400" dirty="0" smtClean="0">
                <a:solidFill>
                  <a:schemeClr val="tx1"/>
                </a:solidFill>
                <a:latin typeface="Times New Roman" pitchFamily="18" charset="0"/>
                <a:cs typeface="Times New Roman" pitchFamily="18" charset="0"/>
              </a:rPr>
              <a:t> заполнен книгами.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7.На грядке растет </a:t>
            </a:r>
            <a:r>
              <a:rPr lang="ru-RU" sz="2400" dirty="0" err="1" smtClean="0">
                <a:solidFill>
                  <a:srgbClr val="C00000"/>
                </a:solidFill>
                <a:latin typeface="Times New Roman" pitchFamily="18" charset="0"/>
                <a:cs typeface="Times New Roman" pitchFamily="18" charset="0"/>
              </a:rPr>
              <a:t>щавЕль</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8.Отчет за 1 </a:t>
            </a:r>
            <a:r>
              <a:rPr lang="ru-RU" sz="2400" dirty="0" err="1" smtClean="0">
                <a:solidFill>
                  <a:srgbClr val="C00000"/>
                </a:solidFill>
                <a:latin typeface="Times New Roman" pitchFamily="18" charset="0"/>
                <a:cs typeface="Times New Roman" pitchFamily="18" charset="0"/>
              </a:rPr>
              <a:t>квартАл</a:t>
            </a:r>
            <a:r>
              <a:rPr lang="ru-RU" sz="2400" dirty="0" smtClean="0">
                <a:solidFill>
                  <a:schemeClr val="tx1"/>
                </a:solidFill>
                <a:latin typeface="Times New Roman" pitchFamily="18" charset="0"/>
                <a:cs typeface="Times New Roman" pitchFamily="18" charset="0"/>
              </a:rPr>
              <a:t> сдан вовремя.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9.Ребенок </a:t>
            </a:r>
            <a:r>
              <a:rPr lang="ru-RU" sz="2400" dirty="0" err="1" smtClean="0">
                <a:solidFill>
                  <a:srgbClr val="C00000"/>
                </a:solidFill>
                <a:latin typeface="Times New Roman" pitchFamily="18" charset="0"/>
                <a:cs typeface="Times New Roman" pitchFamily="18" charset="0"/>
              </a:rPr>
              <a:t>избалОван</a:t>
            </a:r>
            <a:r>
              <a:rPr lang="ru-RU" sz="2400" dirty="0" smtClean="0">
                <a:solidFill>
                  <a:schemeClr val="tx1"/>
                </a:solidFill>
                <a:latin typeface="Times New Roman" pitchFamily="18" charset="0"/>
                <a:cs typeface="Times New Roman" pitchFamily="18" charset="0"/>
              </a:rPr>
              <a:t> родителями.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a:t>
            </a:r>
            <a:r>
              <a:rPr lang="ru-RU" sz="2400" dirty="0" smtClean="0">
                <a:solidFill>
                  <a:srgbClr val="C00000"/>
                </a:solidFill>
                <a:latin typeface="Times New Roman" pitchFamily="18" charset="0"/>
                <a:cs typeface="Times New Roman" pitchFamily="18" charset="0"/>
              </a:rPr>
              <a:t>ДозвонИмся</a:t>
            </a:r>
            <a:r>
              <a:rPr lang="ru-RU" sz="2400" dirty="0" smtClean="0">
                <a:solidFill>
                  <a:schemeClr val="tx1"/>
                </a:solidFill>
                <a:latin typeface="Times New Roman" pitchFamily="18" charset="0"/>
                <a:cs typeface="Times New Roman" pitchFamily="18" charset="0"/>
              </a:rPr>
              <a:t> ли мы сегодня домой?</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11.Маша </a:t>
            </a:r>
            <a:r>
              <a:rPr lang="ru-RU" sz="2400" dirty="0" err="1" smtClean="0">
                <a:solidFill>
                  <a:srgbClr val="C00000"/>
                </a:solidFill>
                <a:latin typeface="Times New Roman" pitchFamily="18" charset="0"/>
                <a:cs typeface="Times New Roman" pitchFamily="18" charset="0"/>
              </a:rPr>
              <a:t>допилА</a:t>
            </a:r>
            <a:r>
              <a:rPr lang="ru-RU" sz="2400"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чай.</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12.Дятел </a:t>
            </a:r>
            <a:r>
              <a:rPr lang="ru-RU" sz="2400" dirty="0" err="1" smtClean="0">
                <a:solidFill>
                  <a:srgbClr val="C00000"/>
                </a:solidFill>
                <a:latin typeface="Times New Roman" pitchFamily="18" charset="0"/>
                <a:cs typeface="Times New Roman" pitchFamily="18" charset="0"/>
              </a:rPr>
              <a:t>долбИт</a:t>
            </a:r>
            <a:r>
              <a:rPr lang="ru-RU" sz="2400" dirty="0" smtClean="0">
                <a:solidFill>
                  <a:schemeClr val="tx1"/>
                </a:solidFill>
                <a:latin typeface="Times New Roman" pitchFamily="18" charset="0"/>
                <a:cs typeface="Times New Roman" pitchFamily="18" charset="0"/>
              </a:rPr>
              <a:t> дерево.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13.Свой </a:t>
            </a:r>
            <a:r>
              <a:rPr lang="ru-RU" sz="2400" dirty="0" err="1" smtClean="0">
                <a:solidFill>
                  <a:srgbClr val="C00000"/>
                </a:solidFill>
                <a:latin typeface="Times New Roman" pitchFamily="18" charset="0"/>
                <a:cs typeface="Times New Roman" pitchFamily="18" charset="0"/>
              </a:rPr>
              <a:t>досУг</a:t>
            </a:r>
            <a:r>
              <a:rPr lang="ru-RU" sz="2400" dirty="0" smtClean="0">
                <a:solidFill>
                  <a:schemeClr val="tx1"/>
                </a:solidFill>
                <a:latin typeface="Times New Roman" pitchFamily="18" charset="0"/>
                <a:cs typeface="Times New Roman" pitchFamily="18" charset="0"/>
              </a:rPr>
              <a:t> я провожу в библиотеке.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14.На </a:t>
            </a:r>
            <a:r>
              <a:rPr lang="ru-RU" sz="2400" dirty="0" err="1" smtClean="0">
                <a:solidFill>
                  <a:srgbClr val="C00000"/>
                </a:solidFill>
                <a:latin typeface="Times New Roman" pitchFamily="18" charset="0"/>
                <a:cs typeface="Times New Roman" pitchFamily="18" charset="0"/>
              </a:rPr>
              <a:t>тОртах</a:t>
            </a:r>
            <a:r>
              <a:rPr lang="ru-RU" sz="2400" dirty="0" smtClean="0">
                <a:solidFill>
                  <a:schemeClr val="tx1"/>
                </a:solidFill>
                <a:latin typeface="Times New Roman" pitchFamily="18" charset="0"/>
                <a:cs typeface="Times New Roman" pitchFamily="18" charset="0"/>
              </a:rPr>
              <a:t> красивые надписи.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15.Администрация решила </a:t>
            </a:r>
            <a:r>
              <a:rPr lang="ru-RU" sz="2400" dirty="0" err="1" smtClean="0">
                <a:solidFill>
                  <a:srgbClr val="C00000"/>
                </a:solidFill>
                <a:latin typeface="Times New Roman" pitchFamily="18" charset="0"/>
                <a:cs typeface="Times New Roman" pitchFamily="18" charset="0"/>
              </a:rPr>
              <a:t>премировАть</a:t>
            </a:r>
            <a:r>
              <a:rPr lang="ru-RU" sz="2400" dirty="0" smtClean="0">
                <a:solidFill>
                  <a:schemeClr val="tx1"/>
                </a:solidFill>
                <a:latin typeface="Times New Roman" pitchFamily="18" charset="0"/>
                <a:cs typeface="Times New Roman" pitchFamily="18" charset="0"/>
              </a:rPr>
              <a:t> лучших.</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01014" cy="6369072"/>
          </a:xfrm>
        </p:spPr>
        <p:txBody>
          <a:bodyPr>
            <a:normAutofit/>
          </a:bodyPr>
          <a:lstStyle/>
          <a:p>
            <a:r>
              <a:rPr lang="ru-RU" sz="2400" dirty="0" smtClean="0">
                <a:solidFill>
                  <a:schemeClr val="tx1"/>
                </a:solidFill>
                <a:latin typeface="Times New Roman" pitchFamily="18" charset="0"/>
                <a:cs typeface="Times New Roman" pitchFamily="18" charset="0"/>
              </a:rPr>
              <a:t>16.</a:t>
            </a:r>
            <a:r>
              <a:rPr lang="ru-RU" sz="2400" dirty="0" smtClean="0">
                <a:solidFill>
                  <a:srgbClr val="C00000"/>
                </a:solidFill>
                <a:latin typeface="Times New Roman" pitchFamily="18" charset="0"/>
                <a:cs typeface="Times New Roman" pitchFamily="18" charset="0"/>
              </a:rPr>
              <a:t>Шасси</a:t>
            </a:r>
            <a:r>
              <a:rPr lang="ru-RU" sz="2400" dirty="0" smtClean="0">
                <a:solidFill>
                  <a:schemeClr val="tx1"/>
                </a:solidFill>
                <a:latin typeface="Times New Roman" pitchFamily="18" charset="0"/>
                <a:cs typeface="Times New Roman" pitchFamily="18" charset="0"/>
              </a:rPr>
              <a:t> самолета быстро починили.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17.Он принял российское </a:t>
            </a:r>
            <a:r>
              <a:rPr lang="ru-RU" sz="2400" dirty="0" smtClean="0">
                <a:solidFill>
                  <a:srgbClr val="C00000"/>
                </a:solidFill>
                <a:latin typeface="Times New Roman" pitchFamily="18" charset="0"/>
                <a:cs typeface="Times New Roman" pitchFamily="18" charset="0"/>
              </a:rPr>
              <a:t>гражданство.</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18.Собака </a:t>
            </a:r>
            <a:r>
              <a:rPr lang="ru-RU" sz="2400" dirty="0" smtClean="0">
                <a:solidFill>
                  <a:srgbClr val="C00000"/>
                </a:solidFill>
                <a:latin typeface="Times New Roman" pitchFamily="18" charset="0"/>
                <a:cs typeface="Times New Roman" pitchFamily="18" charset="0"/>
              </a:rPr>
              <a:t>гналась </a:t>
            </a:r>
            <a:r>
              <a:rPr lang="ru-RU" sz="2400" dirty="0" smtClean="0">
                <a:solidFill>
                  <a:schemeClr val="tx1"/>
                </a:solidFill>
                <a:latin typeface="Times New Roman" pitchFamily="18" charset="0"/>
                <a:cs typeface="Times New Roman" pitchFamily="18" charset="0"/>
              </a:rPr>
              <a:t>за кошкой.</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19.У Миши были самые хорошие </a:t>
            </a:r>
            <a:r>
              <a:rPr lang="ru-RU" sz="2400" dirty="0" smtClean="0">
                <a:solidFill>
                  <a:srgbClr val="C00000"/>
                </a:solidFill>
                <a:latin typeface="Times New Roman" pitchFamily="18" charset="0"/>
                <a:cs typeface="Times New Roman" pitchFamily="18" charset="0"/>
              </a:rPr>
              <a:t>намерения.</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20.Пусть Витя </a:t>
            </a:r>
            <a:r>
              <a:rPr lang="ru-RU" sz="2400" dirty="0" smtClean="0">
                <a:solidFill>
                  <a:srgbClr val="C00000"/>
                </a:solidFill>
                <a:latin typeface="Times New Roman" pitchFamily="18" charset="0"/>
                <a:cs typeface="Times New Roman" pitchFamily="18" charset="0"/>
              </a:rPr>
              <a:t>переключит</a:t>
            </a:r>
            <a:r>
              <a:rPr lang="ru-RU" sz="2400" dirty="0" smtClean="0">
                <a:solidFill>
                  <a:schemeClr val="tx1"/>
                </a:solidFill>
                <a:latin typeface="Times New Roman" pitchFamily="18" charset="0"/>
                <a:cs typeface="Times New Roman" pitchFamily="18" charset="0"/>
              </a:rPr>
              <a:t> телевизионный канал.</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21.На стройплощадку привезли </a:t>
            </a:r>
            <a:r>
              <a:rPr lang="ru-RU" sz="2400" dirty="0" smtClean="0">
                <a:solidFill>
                  <a:srgbClr val="C00000"/>
                </a:solidFill>
                <a:latin typeface="Times New Roman" pitchFamily="18" charset="0"/>
                <a:cs typeface="Times New Roman" pitchFamily="18" charset="0"/>
              </a:rPr>
              <a:t>цемент.</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22.Работа </a:t>
            </a:r>
            <a:r>
              <a:rPr lang="ru-RU" sz="2400" dirty="0" smtClean="0">
                <a:solidFill>
                  <a:srgbClr val="C00000"/>
                </a:solidFill>
                <a:latin typeface="Times New Roman" pitchFamily="18" charset="0"/>
                <a:cs typeface="Times New Roman" pitchFamily="18" charset="0"/>
              </a:rPr>
              <a:t>оценена </a:t>
            </a:r>
            <a:r>
              <a:rPr lang="ru-RU" sz="2400" dirty="0" smtClean="0">
                <a:solidFill>
                  <a:schemeClr val="tx1"/>
                </a:solidFill>
                <a:latin typeface="Times New Roman" pitchFamily="18" charset="0"/>
                <a:cs typeface="Times New Roman" pitchFamily="18" charset="0"/>
              </a:rPr>
              <a:t>положительно.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23.</a:t>
            </a:r>
            <a:r>
              <a:rPr lang="ru-RU" sz="2400" dirty="0" smtClean="0">
                <a:solidFill>
                  <a:srgbClr val="C00000"/>
                </a:solidFill>
                <a:latin typeface="Times New Roman" pitchFamily="18" charset="0"/>
                <a:cs typeface="Times New Roman" pitchFamily="18" charset="0"/>
              </a:rPr>
              <a:t>Каталог</a:t>
            </a:r>
            <a:r>
              <a:rPr lang="ru-RU" sz="2400" dirty="0" smtClean="0">
                <a:solidFill>
                  <a:schemeClr val="tx1"/>
                </a:solidFill>
                <a:latin typeface="Times New Roman" pitchFamily="18" charset="0"/>
                <a:cs typeface="Times New Roman" pitchFamily="18" charset="0"/>
              </a:rPr>
              <a:t> книг пополнился новыми изданиями.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24.Директор подписал важный </a:t>
            </a:r>
            <a:r>
              <a:rPr lang="ru-RU" sz="2400" dirty="0" smtClean="0">
                <a:solidFill>
                  <a:srgbClr val="C00000"/>
                </a:solidFill>
                <a:latin typeface="Times New Roman" pitchFamily="18" charset="0"/>
                <a:cs typeface="Times New Roman" pitchFamily="18" charset="0"/>
              </a:rPr>
              <a:t>документ.</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25.В поход мы отправились </a:t>
            </a:r>
            <a:r>
              <a:rPr lang="ru-RU" sz="2400" dirty="0" smtClean="0">
                <a:solidFill>
                  <a:srgbClr val="C00000"/>
                </a:solidFill>
                <a:latin typeface="Times New Roman" pitchFamily="18" charset="0"/>
                <a:cs typeface="Times New Roman" pitchFamily="18" charset="0"/>
              </a:rPr>
              <a:t>засветло.</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26.</a:t>
            </a:r>
            <a:r>
              <a:rPr lang="ru-RU" sz="2400" dirty="0" smtClean="0">
                <a:solidFill>
                  <a:srgbClr val="C00000"/>
                </a:solidFill>
                <a:latin typeface="Times New Roman" pitchFamily="18" charset="0"/>
                <a:cs typeface="Times New Roman" pitchFamily="18" charset="0"/>
              </a:rPr>
              <a:t>Партер</a:t>
            </a:r>
            <a:r>
              <a:rPr lang="ru-RU" sz="2400" dirty="0" smtClean="0">
                <a:solidFill>
                  <a:schemeClr val="tx1"/>
                </a:solidFill>
                <a:latin typeface="Times New Roman" pitchFamily="18" charset="0"/>
                <a:cs typeface="Times New Roman" pitchFamily="18" charset="0"/>
              </a:rPr>
              <a:t> был весь заполнен зрителями.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27.Папа </a:t>
            </a:r>
            <a:r>
              <a:rPr lang="ru-RU" sz="2400" dirty="0" smtClean="0">
                <a:solidFill>
                  <a:srgbClr val="C00000"/>
                </a:solidFill>
                <a:latin typeface="Times New Roman" pitchFamily="18" charset="0"/>
                <a:cs typeface="Times New Roman" pitchFamily="18" charset="0"/>
              </a:rPr>
              <a:t>принял </a:t>
            </a:r>
            <a:r>
              <a:rPr lang="ru-RU" sz="2400" dirty="0" smtClean="0">
                <a:solidFill>
                  <a:schemeClr val="tx1"/>
                </a:solidFill>
                <a:latin typeface="Times New Roman" pitchFamily="18" charset="0"/>
                <a:cs typeface="Times New Roman" pitchFamily="18" charset="0"/>
              </a:rPr>
              <a:t>важное решение.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28.Кому ты </a:t>
            </a:r>
            <a:r>
              <a:rPr lang="ru-RU" sz="2400" dirty="0" smtClean="0">
                <a:solidFill>
                  <a:srgbClr val="C00000"/>
                </a:solidFill>
                <a:latin typeface="Times New Roman" pitchFamily="18" charset="0"/>
                <a:cs typeface="Times New Roman" pitchFamily="18" charset="0"/>
              </a:rPr>
              <a:t>звонишь</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29.Маша </a:t>
            </a:r>
            <a:r>
              <a:rPr lang="ru-RU" sz="2400" dirty="0" smtClean="0">
                <a:solidFill>
                  <a:srgbClr val="C00000"/>
                </a:solidFill>
                <a:latin typeface="Times New Roman" pitchFamily="18" charset="0"/>
                <a:cs typeface="Times New Roman" pitchFamily="18" charset="0"/>
              </a:rPr>
              <a:t>начала</a:t>
            </a:r>
            <a:r>
              <a:rPr lang="ru-RU" sz="2400" dirty="0" smtClean="0">
                <a:solidFill>
                  <a:schemeClr val="tx1"/>
                </a:solidFill>
                <a:latin typeface="Times New Roman" pitchFamily="18" charset="0"/>
                <a:cs typeface="Times New Roman" pitchFamily="18" charset="0"/>
              </a:rPr>
              <a:t> петь.</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30.Сладости мы решили купить в </a:t>
            </a:r>
            <a:r>
              <a:rPr lang="ru-RU" sz="2400" dirty="0" smtClean="0">
                <a:solidFill>
                  <a:srgbClr val="C00000"/>
                </a:solidFill>
                <a:latin typeface="Times New Roman" pitchFamily="18" charset="0"/>
                <a:cs typeface="Times New Roman" pitchFamily="18" charset="0"/>
              </a:rPr>
              <a:t>кулинарии.</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31.Давай </a:t>
            </a:r>
            <a:r>
              <a:rPr lang="ru-RU" sz="2400" dirty="0" smtClean="0">
                <a:solidFill>
                  <a:srgbClr val="C00000"/>
                </a:solidFill>
                <a:latin typeface="Times New Roman" pitchFamily="18" charset="0"/>
                <a:cs typeface="Times New Roman" pitchFamily="18" charset="0"/>
              </a:rPr>
              <a:t>созвонимся</a:t>
            </a:r>
            <a:r>
              <a:rPr lang="ru-RU" sz="2400" dirty="0" smtClean="0">
                <a:solidFill>
                  <a:schemeClr val="tx1"/>
                </a:solidFill>
                <a:latin typeface="Times New Roman" pitchFamily="18" charset="0"/>
                <a:cs typeface="Times New Roman" pitchFamily="18" charset="0"/>
              </a:rPr>
              <a:t> с тобой завтра.</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01014" cy="6369072"/>
          </a:xfrm>
        </p:spPr>
        <p:txBody>
          <a:bodyPr>
            <a:normAutofit/>
          </a:bodyPr>
          <a:lstStyle/>
          <a:p>
            <a:r>
              <a:rPr lang="ru-RU" sz="2400" dirty="0" smtClean="0">
                <a:solidFill>
                  <a:schemeClr val="tx1"/>
                </a:solidFill>
                <a:latin typeface="Times New Roman" pitchFamily="18" charset="0"/>
                <a:cs typeface="Times New Roman" pitchFamily="18" charset="0"/>
              </a:rPr>
              <a:t>16.</a:t>
            </a:r>
            <a:r>
              <a:rPr lang="ru-RU" sz="2400" dirty="0" smtClean="0">
                <a:solidFill>
                  <a:srgbClr val="C00000"/>
                </a:solidFill>
                <a:latin typeface="Times New Roman" pitchFamily="18" charset="0"/>
                <a:cs typeface="Times New Roman" pitchFamily="18" charset="0"/>
              </a:rPr>
              <a:t>ШассИ</a:t>
            </a:r>
            <a:r>
              <a:rPr lang="ru-RU" sz="2400" dirty="0" smtClean="0">
                <a:solidFill>
                  <a:schemeClr val="tx1"/>
                </a:solidFill>
                <a:latin typeface="Times New Roman" pitchFamily="18" charset="0"/>
                <a:cs typeface="Times New Roman" pitchFamily="18" charset="0"/>
              </a:rPr>
              <a:t> самолета быстро починили.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17.Он принял российское </a:t>
            </a:r>
            <a:r>
              <a:rPr lang="ru-RU" sz="2400" dirty="0" err="1" smtClean="0">
                <a:solidFill>
                  <a:srgbClr val="C00000"/>
                </a:solidFill>
                <a:latin typeface="Times New Roman" pitchFamily="18" charset="0"/>
                <a:cs typeface="Times New Roman" pitchFamily="18" charset="0"/>
              </a:rPr>
              <a:t>граждАнство</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18.Собака </a:t>
            </a:r>
            <a:r>
              <a:rPr lang="ru-RU" sz="2400" dirty="0" err="1" smtClean="0">
                <a:solidFill>
                  <a:srgbClr val="C00000"/>
                </a:solidFill>
                <a:latin typeface="Times New Roman" pitchFamily="18" charset="0"/>
                <a:cs typeface="Times New Roman" pitchFamily="18" charset="0"/>
              </a:rPr>
              <a:t>гналАсь</a:t>
            </a:r>
            <a:r>
              <a:rPr lang="ru-RU" sz="2400"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за кошкой.</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19.У Миши были самые хорошие </a:t>
            </a:r>
            <a:r>
              <a:rPr lang="ru-RU" sz="2400" dirty="0" err="1" smtClean="0">
                <a:solidFill>
                  <a:srgbClr val="C00000"/>
                </a:solidFill>
                <a:latin typeface="Times New Roman" pitchFamily="18" charset="0"/>
                <a:cs typeface="Times New Roman" pitchFamily="18" charset="0"/>
              </a:rPr>
              <a:t>намЕрения</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20.Пусть Витя </a:t>
            </a:r>
            <a:r>
              <a:rPr lang="ru-RU" sz="2400" dirty="0" err="1" smtClean="0">
                <a:solidFill>
                  <a:srgbClr val="C00000"/>
                </a:solidFill>
                <a:latin typeface="Times New Roman" pitchFamily="18" charset="0"/>
                <a:cs typeface="Times New Roman" pitchFamily="18" charset="0"/>
              </a:rPr>
              <a:t>переключИт</a:t>
            </a:r>
            <a:r>
              <a:rPr lang="ru-RU" sz="2400" dirty="0" smtClean="0">
                <a:solidFill>
                  <a:schemeClr val="tx1"/>
                </a:solidFill>
                <a:latin typeface="Times New Roman" pitchFamily="18" charset="0"/>
                <a:cs typeface="Times New Roman" pitchFamily="18" charset="0"/>
              </a:rPr>
              <a:t> телевизионный канал.</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21.На стройплощадку привезли </a:t>
            </a:r>
            <a:r>
              <a:rPr lang="ru-RU" sz="2400" dirty="0" err="1" smtClean="0">
                <a:solidFill>
                  <a:srgbClr val="C00000"/>
                </a:solidFill>
                <a:latin typeface="Times New Roman" pitchFamily="18" charset="0"/>
                <a:cs typeface="Times New Roman" pitchFamily="18" charset="0"/>
              </a:rPr>
              <a:t>цемЕнт</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22.Работа </a:t>
            </a:r>
            <a:r>
              <a:rPr lang="ru-RU" sz="2400" dirty="0" err="1" smtClean="0">
                <a:solidFill>
                  <a:srgbClr val="C00000"/>
                </a:solidFill>
                <a:latin typeface="Times New Roman" pitchFamily="18" charset="0"/>
                <a:cs typeface="Times New Roman" pitchFamily="18" charset="0"/>
              </a:rPr>
              <a:t>оцененА</a:t>
            </a:r>
            <a:r>
              <a:rPr lang="ru-RU" sz="2400"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положительно.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23.</a:t>
            </a:r>
            <a:r>
              <a:rPr lang="ru-RU" sz="2400" dirty="0" smtClean="0">
                <a:solidFill>
                  <a:srgbClr val="C00000"/>
                </a:solidFill>
                <a:latin typeface="Times New Roman" pitchFamily="18" charset="0"/>
                <a:cs typeface="Times New Roman" pitchFamily="18" charset="0"/>
              </a:rPr>
              <a:t>КаталОг</a:t>
            </a:r>
            <a:r>
              <a:rPr lang="ru-RU" sz="2400" dirty="0" smtClean="0">
                <a:solidFill>
                  <a:schemeClr val="tx1"/>
                </a:solidFill>
                <a:latin typeface="Times New Roman" pitchFamily="18" charset="0"/>
                <a:cs typeface="Times New Roman" pitchFamily="18" charset="0"/>
              </a:rPr>
              <a:t> книг пополнился новыми изданиями.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24.Директор подписал важный </a:t>
            </a:r>
            <a:r>
              <a:rPr lang="ru-RU" sz="2400" dirty="0" err="1" smtClean="0">
                <a:solidFill>
                  <a:srgbClr val="C00000"/>
                </a:solidFill>
                <a:latin typeface="Times New Roman" pitchFamily="18" charset="0"/>
                <a:cs typeface="Times New Roman" pitchFamily="18" charset="0"/>
              </a:rPr>
              <a:t>докумЕнт</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25.В поход мы отправились </a:t>
            </a:r>
            <a:r>
              <a:rPr lang="ru-RU" sz="2400" dirty="0" err="1" smtClean="0">
                <a:solidFill>
                  <a:srgbClr val="C00000"/>
                </a:solidFill>
                <a:latin typeface="Times New Roman" pitchFamily="18" charset="0"/>
                <a:cs typeface="Times New Roman" pitchFamily="18" charset="0"/>
              </a:rPr>
              <a:t>зАсветло</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26.</a:t>
            </a:r>
            <a:r>
              <a:rPr lang="ru-RU" sz="2400" dirty="0" smtClean="0">
                <a:solidFill>
                  <a:srgbClr val="C00000"/>
                </a:solidFill>
                <a:latin typeface="Times New Roman" pitchFamily="18" charset="0"/>
                <a:cs typeface="Times New Roman" pitchFamily="18" charset="0"/>
              </a:rPr>
              <a:t>ПартЕр</a:t>
            </a:r>
            <a:r>
              <a:rPr lang="ru-RU" sz="2400" dirty="0" smtClean="0">
                <a:solidFill>
                  <a:schemeClr val="tx1"/>
                </a:solidFill>
                <a:latin typeface="Times New Roman" pitchFamily="18" charset="0"/>
                <a:cs typeface="Times New Roman" pitchFamily="18" charset="0"/>
              </a:rPr>
              <a:t> был весь заполнен зрителями.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27.Папа </a:t>
            </a:r>
            <a:r>
              <a:rPr lang="ru-RU" sz="2400" dirty="0" err="1" smtClean="0">
                <a:solidFill>
                  <a:srgbClr val="C00000"/>
                </a:solidFill>
                <a:latin typeface="Times New Roman" pitchFamily="18" charset="0"/>
                <a:cs typeface="Times New Roman" pitchFamily="18" charset="0"/>
              </a:rPr>
              <a:t>прИнял</a:t>
            </a:r>
            <a:r>
              <a:rPr lang="ru-RU" sz="2400"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важное решение.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28.Кому ты </a:t>
            </a:r>
            <a:r>
              <a:rPr lang="ru-RU" sz="2400" dirty="0" err="1" smtClean="0">
                <a:solidFill>
                  <a:srgbClr val="C00000"/>
                </a:solidFill>
                <a:latin typeface="Times New Roman" pitchFamily="18" charset="0"/>
                <a:cs typeface="Times New Roman" pitchFamily="18" charset="0"/>
              </a:rPr>
              <a:t>звонИшь</a:t>
            </a:r>
            <a:r>
              <a:rPr lang="ru-RU" sz="2400" dirty="0" smtClean="0">
                <a:solidFill>
                  <a:schemeClr val="tx1"/>
                </a:solidFill>
                <a:latin typeface="Times New Roman" pitchFamily="18" charset="0"/>
                <a:cs typeface="Times New Roman" pitchFamily="18" charset="0"/>
              </a:rPr>
              <a:t>?</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29.Маша </a:t>
            </a:r>
            <a:r>
              <a:rPr lang="ru-RU" sz="2400" dirty="0" err="1" smtClean="0">
                <a:solidFill>
                  <a:srgbClr val="C00000"/>
                </a:solidFill>
                <a:latin typeface="Times New Roman" pitchFamily="18" charset="0"/>
                <a:cs typeface="Times New Roman" pitchFamily="18" charset="0"/>
              </a:rPr>
              <a:t>началА</a:t>
            </a:r>
            <a:r>
              <a:rPr lang="ru-RU" sz="2400" dirty="0" smtClean="0">
                <a:solidFill>
                  <a:schemeClr val="tx1"/>
                </a:solidFill>
                <a:latin typeface="Times New Roman" pitchFamily="18" charset="0"/>
                <a:cs typeface="Times New Roman" pitchFamily="18" charset="0"/>
              </a:rPr>
              <a:t> петь.</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30.Сладости мы решили купить в </a:t>
            </a:r>
            <a:r>
              <a:rPr lang="ru-RU" sz="2400" dirty="0" err="1" smtClean="0">
                <a:solidFill>
                  <a:srgbClr val="C00000"/>
                </a:solidFill>
                <a:latin typeface="Times New Roman" pitchFamily="18" charset="0"/>
                <a:cs typeface="Times New Roman" pitchFamily="18" charset="0"/>
              </a:rPr>
              <a:t>кулинАрИи</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31.Давай </a:t>
            </a:r>
            <a:r>
              <a:rPr lang="ru-RU" sz="2400" dirty="0" err="1" smtClean="0">
                <a:solidFill>
                  <a:srgbClr val="C00000"/>
                </a:solidFill>
                <a:latin typeface="Times New Roman" pitchFamily="18" charset="0"/>
                <a:cs typeface="Times New Roman" pitchFamily="18" charset="0"/>
              </a:rPr>
              <a:t>созвонИмся</a:t>
            </a:r>
            <a:r>
              <a:rPr lang="ru-RU" sz="2400" dirty="0" smtClean="0">
                <a:solidFill>
                  <a:schemeClr val="tx1"/>
                </a:solidFill>
                <a:latin typeface="Times New Roman" pitchFamily="18" charset="0"/>
                <a:cs typeface="Times New Roman" pitchFamily="18" charset="0"/>
              </a:rPr>
              <a:t> с тобой завтра.</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5083188"/>
          </a:xfrm>
        </p:spPr>
        <p:txBody>
          <a:bodyPr>
            <a:normAutofit/>
          </a:bodyPr>
          <a:lstStyle/>
          <a:p>
            <a:r>
              <a:rPr lang="ru-RU" sz="2400" dirty="0" smtClean="0">
                <a:solidFill>
                  <a:schemeClr val="tx1"/>
                </a:solidFill>
                <a:latin typeface="Times New Roman" pitchFamily="18" charset="0"/>
                <a:cs typeface="Times New Roman" pitchFamily="18" charset="0"/>
              </a:rPr>
              <a:t>32.Просторные </a:t>
            </a:r>
            <a:r>
              <a:rPr lang="ru-RU" sz="2400" dirty="0" smtClean="0">
                <a:solidFill>
                  <a:srgbClr val="C00000"/>
                </a:solidFill>
                <a:latin typeface="Times New Roman" pitchFamily="18" charset="0"/>
                <a:cs typeface="Times New Roman" pitchFamily="18" charset="0"/>
              </a:rPr>
              <a:t>склады</a:t>
            </a:r>
            <a:r>
              <a:rPr lang="ru-RU" sz="2400" dirty="0" smtClean="0">
                <a:solidFill>
                  <a:schemeClr val="tx1"/>
                </a:solidFill>
                <a:latin typeface="Times New Roman" pitchFamily="18" charset="0"/>
                <a:cs typeface="Times New Roman" pitchFamily="18" charset="0"/>
              </a:rPr>
              <a:t> были заставлены ящиками.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33.Девочка никогда </a:t>
            </a:r>
            <a:r>
              <a:rPr lang="ru-RU" sz="2400" dirty="0" smtClean="0">
                <a:solidFill>
                  <a:srgbClr val="C00000"/>
                </a:solidFill>
                <a:latin typeface="Times New Roman" pitchFamily="18" charset="0"/>
                <a:cs typeface="Times New Roman" pitchFamily="18" charset="0"/>
              </a:rPr>
              <a:t>не лгала </a:t>
            </a:r>
            <a:r>
              <a:rPr lang="ru-RU" sz="2400" dirty="0" smtClean="0">
                <a:solidFill>
                  <a:schemeClr val="tx1"/>
                </a:solidFill>
                <a:latin typeface="Times New Roman" pitchFamily="18" charset="0"/>
                <a:cs typeface="Times New Roman" pitchFamily="18" charset="0"/>
              </a:rPr>
              <a:t>родителям.</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34.Компания заключила выгодный </a:t>
            </a:r>
            <a:r>
              <a:rPr lang="ru-RU" sz="2400" dirty="0" smtClean="0">
                <a:solidFill>
                  <a:srgbClr val="C00000"/>
                </a:solidFill>
                <a:latin typeface="Times New Roman" pitchFamily="18" charset="0"/>
                <a:cs typeface="Times New Roman" pitchFamily="18" charset="0"/>
              </a:rPr>
              <a:t>договор.</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35.На строительство школы выделили значительные </a:t>
            </a:r>
            <a:r>
              <a:rPr lang="ru-RU" sz="2400" dirty="0" smtClean="0">
                <a:solidFill>
                  <a:srgbClr val="C00000"/>
                </a:solidFill>
                <a:latin typeface="Times New Roman" pitchFamily="18" charset="0"/>
                <a:cs typeface="Times New Roman" pitchFamily="18" charset="0"/>
              </a:rPr>
              <a:t>средства.</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36.В офисе повесили новые </a:t>
            </a:r>
            <a:r>
              <a:rPr lang="ru-RU" sz="2400" dirty="0" smtClean="0">
                <a:solidFill>
                  <a:srgbClr val="C00000"/>
                </a:solidFill>
                <a:latin typeface="Times New Roman" pitchFamily="18" charset="0"/>
                <a:cs typeface="Times New Roman" pitchFamily="18" charset="0"/>
              </a:rPr>
              <a:t>жалюзи.</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37.</a:t>
            </a:r>
            <a:r>
              <a:rPr lang="ru-RU" sz="2400" dirty="0" smtClean="0">
                <a:solidFill>
                  <a:srgbClr val="C00000"/>
                </a:solidFill>
                <a:latin typeface="Times New Roman" pitchFamily="18" charset="0"/>
                <a:cs typeface="Times New Roman" pitchFamily="18" charset="0"/>
              </a:rPr>
              <a:t>Засуха</a:t>
            </a:r>
            <a:r>
              <a:rPr lang="ru-RU" sz="2400" dirty="0" smtClean="0">
                <a:solidFill>
                  <a:schemeClr val="tx1"/>
                </a:solidFill>
                <a:latin typeface="Times New Roman" pitchFamily="18" charset="0"/>
                <a:cs typeface="Times New Roman" pitchFamily="18" charset="0"/>
              </a:rPr>
              <a:t> уничтожила большую часть урожая.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38.Ира </a:t>
            </a:r>
            <a:r>
              <a:rPr lang="ru-RU" sz="2400" dirty="0" smtClean="0">
                <a:solidFill>
                  <a:srgbClr val="C00000"/>
                </a:solidFill>
                <a:latin typeface="Times New Roman" pitchFamily="18" charset="0"/>
                <a:cs typeface="Times New Roman" pitchFamily="18" charset="0"/>
              </a:rPr>
              <a:t>заняла</a:t>
            </a:r>
            <a:r>
              <a:rPr lang="ru-RU" sz="2400" dirty="0" smtClean="0">
                <a:solidFill>
                  <a:schemeClr val="tx1"/>
                </a:solidFill>
                <a:latin typeface="Times New Roman" pitchFamily="18" charset="0"/>
                <a:cs typeface="Times New Roman" pitchFamily="18" charset="0"/>
              </a:rPr>
              <a:t> призовое место.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39.Лисица тихо </a:t>
            </a:r>
            <a:r>
              <a:rPr lang="ru-RU" sz="2400" dirty="0" smtClean="0">
                <a:solidFill>
                  <a:srgbClr val="C00000"/>
                </a:solidFill>
                <a:latin typeface="Times New Roman" pitchFamily="18" charset="0"/>
                <a:cs typeface="Times New Roman" pitchFamily="18" charset="0"/>
              </a:rPr>
              <a:t>кралась</a:t>
            </a:r>
            <a:r>
              <a:rPr lang="ru-RU" sz="2400" dirty="0" smtClean="0">
                <a:solidFill>
                  <a:schemeClr val="tx1"/>
                </a:solidFill>
                <a:latin typeface="Times New Roman" pitchFamily="18" charset="0"/>
                <a:cs typeface="Times New Roman" pitchFamily="18" charset="0"/>
              </a:rPr>
              <a:t> по лесу.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40.Девочка </a:t>
            </a:r>
            <a:r>
              <a:rPr lang="ru-RU" sz="2400" dirty="0" smtClean="0">
                <a:solidFill>
                  <a:srgbClr val="C00000"/>
                </a:solidFill>
                <a:latin typeface="Times New Roman" pitchFamily="18" charset="0"/>
                <a:cs typeface="Times New Roman" pitchFamily="18" charset="0"/>
              </a:rPr>
              <a:t>пролила</a:t>
            </a:r>
            <a:r>
              <a:rPr lang="ru-RU" sz="2400" dirty="0" smtClean="0">
                <a:solidFill>
                  <a:schemeClr val="tx1"/>
                </a:solidFill>
                <a:latin typeface="Times New Roman" pitchFamily="18" charset="0"/>
                <a:cs typeface="Times New Roman" pitchFamily="18" charset="0"/>
              </a:rPr>
              <a:t> на себя стакан воды.</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41.</a:t>
            </a:r>
            <a:r>
              <a:rPr lang="ru-RU" sz="2400" dirty="0" smtClean="0">
                <a:solidFill>
                  <a:srgbClr val="C00000"/>
                </a:solidFill>
                <a:latin typeface="Times New Roman" pitchFamily="18" charset="0"/>
                <a:cs typeface="Times New Roman" pitchFamily="18" charset="0"/>
              </a:rPr>
              <a:t>Издавна</a:t>
            </a:r>
            <a:r>
              <a:rPr lang="ru-RU" sz="2400" dirty="0" smtClean="0">
                <a:solidFill>
                  <a:schemeClr val="tx1"/>
                </a:solidFill>
                <a:latin typeface="Times New Roman" pitchFamily="18" charset="0"/>
                <a:cs typeface="Times New Roman" pitchFamily="18" charset="0"/>
              </a:rPr>
              <a:t> эти места славились искусными мастерами.</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5083188"/>
          </a:xfrm>
        </p:spPr>
        <p:txBody>
          <a:bodyPr>
            <a:normAutofit/>
          </a:bodyPr>
          <a:lstStyle/>
          <a:p>
            <a:r>
              <a:rPr lang="ru-RU" sz="2400" dirty="0" smtClean="0">
                <a:solidFill>
                  <a:schemeClr val="tx1"/>
                </a:solidFill>
                <a:latin typeface="Times New Roman" pitchFamily="18" charset="0"/>
                <a:cs typeface="Times New Roman" pitchFamily="18" charset="0"/>
              </a:rPr>
              <a:t>32.Просторные </a:t>
            </a:r>
            <a:r>
              <a:rPr lang="ru-RU" sz="2400" dirty="0" err="1" smtClean="0">
                <a:solidFill>
                  <a:srgbClr val="C00000"/>
                </a:solidFill>
                <a:latin typeface="Times New Roman" pitchFamily="18" charset="0"/>
                <a:cs typeface="Times New Roman" pitchFamily="18" charset="0"/>
              </a:rPr>
              <a:t>склАды</a:t>
            </a:r>
            <a:r>
              <a:rPr lang="ru-RU" sz="2400" dirty="0" smtClean="0">
                <a:solidFill>
                  <a:schemeClr val="tx1"/>
                </a:solidFill>
                <a:latin typeface="Times New Roman" pitchFamily="18" charset="0"/>
                <a:cs typeface="Times New Roman" pitchFamily="18" charset="0"/>
              </a:rPr>
              <a:t> были заставлены ящиками.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33.Девочка никогда </a:t>
            </a:r>
            <a:r>
              <a:rPr lang="ru-RU" sz="2400" dirty="0" smtClean="0">
                <a:solidFill>
                  <a:srgbClr val="C00000"/>
                </a:solidFill>
                <a:latin typeface="Times New Roman" pitchFamily="18" charset="0"/>
                <a:cs typeface="Times New Roman" pitchFamily="18" charset="0"/>
              </a:rPr>
              <a:t>не </a:t>
            </a:r>
            <a:r>
              <a:rPr lang="ru-RU" sz="2400" dirty="0" err="1" smtClean="0">
                <a:solidFill>
                  <a:srgbClr val="C00000"/>
                </a:solidFill>
                <a:latin typeface="Times New Roman" pitchFamily="18" charset="0"/>
                <a:cs typeface="Times New Roman" pitchFamily="18" charset="0"/>
              </a:rPr>
              <a:t>лгалА</a:t>
            </a:r>
            <a:r>
              <a:rPr lang="ru-RU" sz="2400"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родителям.</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34.Компания заключила выгодный </a:t>
            </a:r>
            <a:r>
              <a:rPr lang="ru-RU" sz="2400" dirty="0" err="1" smtClean="0">
                <a:solidFill>
                  <a:srgbClr val="C00000"/>
                </a:solidFill>
                <a:latin typeface="Times New Roman" pitchFamily="18" charset="0"/>
                <a:cs typeface="Times New Roman" pitchFamily="18" charset="0"/>
              </a:rPr>
              <a:t>договОр</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35.На строительство школы выделили значительные </a:t>
            </a:r>
            <a:r>
              <a:rPr lang="ru-RU" sz="2400" dirty="0" err="1" smtClean="0">
                <a:solidFill>
                  <a:srgbClr val="C00000"/>
                </a:solidFill>
                <a:latin typeface="Times New Roman" pitchFamily="18" charset="0"/>
                <a:cs typeface="Times New Roman" pitchFamily="18" charset="0"/>
              </a:rPr>
              <a:t>срЕдства</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36.В офисе повесили новые </a:t>
            </a:r>
            <a:r>
              <a:rPr lang="ru-RU" sz="2400" dirty="0" err="1" smtClean="0">
                <a:solidFill>
                  <a:srgbClr val="C00000"/>
                </a:solidFill>
                <a:latin typeface="Times New Roman" pitchFamily="18" charset="0"/>
                <a:cs typeface="Times New Roman" pitchFamily="18" charset="0"/>
              </a:rPr>
              <a:t>жалюзИ</a:t>
            </a:r>
            <a:r>
              <a:rPr lang="ru-RU" sz="2400"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37.</a:t>
            </a:r>
            <a:r>
              <a:rPr lang="ru-RU" sz="2400" dirty="0" smtClean="0">
                <a:solidFill>
                  <a:srgbClr val="C00000"/>
                </a:solidFill>
                <a:latin typeface="Times New Roman" pitchFamily="18" charset="0"/>
                <a:cs typeface="Times New Roman" pitchFamily="18" charset="0"/>
              </a:rPr>
              <a:t>ЗАсуха</a:t>
            </a:r>
            <a:r>
              <a:rPr lang="ru-RU" sz="2400" dirty="0" smtClean="0">
                <a:solidFill>
                  <a:schemeClr val="tx1"/>
                </a:solidFill>
                <a:latin typeface="Times New Roman" pitchFamily="18" charset="0"/>
                <a:cs typeface="Times New Roman" pitchFamily="18" charset="0"/>
              </a:rPr>
              <a:t> уничтожила большую часть урожая.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38.Ира </a:t>
            </a:r>
            <a:r>
              <a:rPr lang="ru-RU" sz="2400" dirty="0" err="1" smtClean="0">
                <a:solidFill>
                  <a:srgbClr val="C00000"/>
                </a:solidFill>
                <a:latin typeface="Times New Roman" pitchFamily="18" charset="0"/>
                <a:cs typeface="Times New Roman" pitchFamily="18" charset="0"/>
              </a:rPr>
              <a:t>занялА</a:t>
            </a:r>
            <a:r>
              <a:rPr lang="ru-RU" sz="2400" dirty="0" smtClean="0">
                <a:solidFill>
                  <a:schemeClr val="tx1"/>
                </a:solidFill>
                <a:latin typeface="Times New Roman" pitchFamily="18" charset="0"/>
                <a:cs typeface="Times New Roman" pitchFamily="18" charset="0"/>
              </a:rPr>
              <a:t> призовое место.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39.Лисица тихо </a:t>
            </a:r>
            <a:r>
              <a:rPr lang="ru-RU" sz="2400" dirty="0" err="1" smtClean="0">
                <a:solidFill>
                  <a:srgbClr val="C00000"/>
                </a:solidFill>
                <a:latin typeface="Times New Roman" pitchFamily="18" charset="0"/>
                <a:cs typeface="Times New Roman" pitchFamily="18" charset="0"/>
              </a:rPr>
              <a:t>кралАсь</a:t>
            </a:r>
            <a:r>
              <a:rPr lang="ru-RU" sz="2400" dirty="0" smtClean="0">
                <a:solidFill>
                  <a:schemeClr val="tx1"/>
                </a:solidFill>
                <a:latin typeface="Times New Roman" pitchFamily="18" charset="0"/>
                <a:cs typeface="Times New Roman" pitchFamily="18" charset="0"/>
              </a:rPr>
              <a:t> по лесу.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40.Девочка </a:t>
            </a:r>
            <a:r>
              <a:rPr lang="ru-RU" sz="2400" dirty="0" err="1" smtClean="0">
                <a:solidFill>
                  <a:srgbClr val="C00000"/>
                </a:solidFill>
                <a:latin typeface="Times New Roman" pitchFamily="18" charset="0"/>
                <a:cs typeface="Times New Roman" pitchFamily="18" charset="0"/>
              </a:rPr>
              <a:t>пролилА</a:t>
            </a:r>
            <a:r>
              <a:rPr lang="ru-RU" sz="2400" dirty="0" smtClean="0">
                <a:solidFill>
                  <a:schemeClr val="tx1"/>
                </a:solidFill>
                <a:latin typeface="Times New Roman" pitchFamily="18" charset="0"/>
                <a:cs typeface="Times New Roman" pitchFamily="18" charset="0"/>
              </a:rPr>
              <a:t> на себя стакан воды.</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41.</a:t>
            </a:r>
            <a:r>
              <a:rPr lang="ru-RU" sz="2400" b="1" dirty="0" smtClean="0">
                <a:solidFill>
                  <a:srgbClr val="C00000"/>
                </a:solidFill>
                <a:latin typeface="Times New Roman" pitchFamily="18" charset="0"/>
                <a:cs typeface="Times New Roman" pitchFamily="18" charset="0"/>
              </a:rPr>
              <a:t>И</a:t>
            </a:r>
            <a:r>
              <a:rPr lang="ru-RU" sz="2400" dirty="0" smtClean="0">
                <a:solidFill>
                  <a:srgbClr val="C00000"/>
                </a:solidFill>
                <a:latin typeface="Times New Roman" pitchFamily="18" charset="0"/>
                <a:cs typeface="Times New Roman" pitchFamily="18" charset="0"/>
              </a:rPr>
              <a:t>здавна</a:t>
            </a:r>
            <a:r>
              <a:rPr lang="ru-RU" sz="2400" dirty="0" smtClean="0">
                <a:solidFill>
                  <a:schemeClr val="tx1"/>
                </a:solidFill>
                <a:latin typeface="Times New Roman" pitchFamily="18" charset="0"/>
                <a:cs typeface="Times New Roman" pitchFamily="18" charset="0"/>
              </a:rPr>
              <a:t> эти места славились искусными мастерами.</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143932" cy="6858000"/>
          </a:xfrm>
        </p:spPr>
        <p:txBody>
          <a:bodyPr>
            <a:normAutofit/>
          </a:bodyPr>
          <a:lstStyle/>
          <a:p>
            <a:r>
              <a:rPr lang="ru-RU" sz="2400" dirty="0" smtClean="0">
                <a:solidFill>
                  <a:schemeClr val="tx1"/>
                </a:solidFill>
                <a:latin typeface="Times New Roman" pitchFamily="18" charset="0"/>
                <a:cs typeface="Times New Roman" pitchFamily="18" charset="0"/>
              </a:rPr>
              <a:t>1.Качественные и относительные прилагательные имеют степень сравнения.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2.Притяжательные имена прилагательные обозначают принадлежность какому-либо лицу или животному.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3.Собирательные числительные не используются с именами существительными, обозначающими лиц женского пола.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4.Возвратное местоимение себя лишено категорий лица, рода, числа; кроме того, у него нет формы им. п.</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5.У инфинитива есть категория лица, числа, времени и наклонения.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28652"/>
            <a:ext cx="8429684" cy="6715172"/>
          </a:xfrm>
        </p:spPr>
        <p:txBody>
          <a:bodyPr>
            <a:normAutofit/>
          </a:bodyPr>
          <a:lstStyle/>
          <a:p>
            <a:r>
              <a:rPr lang="ru-RU" sz="2400" dirty="0" smtClean="0">
                <a:solidFill>
                  <a:schemeClr val="tx1"/>
                </a:solidFill>
                <a:latin typeface="Times New Roman" pitchFamily="18" charset="0"/>
                <a:cs typeface="Times New Roman" pitchFamily="18" charset="0"/>
              </a:rPr>
              <a:t>6.Повелительное наклонение обозначает действие, которое  могло бы иметь место  при каких-то определенных условиях.</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7.Причастия бывают действительными и страдательными.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8.Деепричастия совмещают в себе признаки глагола и наречия.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9.Наречие обозначает признак действия, состояния, качества.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10.Предлоги – изменяемые служебные слова, выражающие различные отношения между формами имени и другими словами в словосочетании и предложении.</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143932" cy="6858000"/>
          </a:xfrm>
        </p:spPr>
        <p:txBody>
          <a:bodyPr>
            <a:normAutofit/>
          </a:bodyPr>
          <a:lstStyle/>
          <a:p>
            <a:r>
              <a:rPr lang="ru-RU" sz="2400" dirty="0" smtClean="0">
                <a:solidFill>
                  <a:schemeClr val="tx1"/>
                </a:solidFill>
                <a:latin typeface="Times New Roman" pitchFamily="18" charset="0"/>
                <a:cs typeface="Times New Roman" pitchFamily="18" charset="0"/>
              </a:rPr>
              <a:t>1.Качественные и относительные прилагательные имеют степень сравнения.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2.Притяжательные имена прилагательные обозначают принадлежность какому-либо лицу или животному. </a:t>
            </a:r>
            <a:r>
              <a:rPr lang="ru-RU" sz="2400" b="1"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3.Собирательные числительные не используются с именами существительными, обозначающими лиц женского пола.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4.Возвратное местоимение себя лишено категорий лица, рода, числа; кроме того, у него нет формы им. п.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5.У инфинитива есть категория лица, числа, времени и наклонения.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428652"/>
            <a:ext cx="8715436" cy="6715172"/>
          </a:xfrm>
        </p:spPr>
        <p:txBody>
          <a:bodyPr>
            <a:normAutofit/>
          </a:bodyPr>
          <a:lstStyle/>
          <a:p>
            <a:r>
              <a:rPr lang="ru-RU" sz="2400" dirty="0" smtClean="0">
                <a:solidFill>
                  <a:schemeClr val="tx1"/>
                </a:solidFill>
                <a:latin typeface="Times New Roman" pitchFamily="18" charset="0"/>
                <a:cs typeface="Times New Roman" pitchFamily="18" charset="0"/>
              </a:rPr>
              <a:t>6.Повелительное наклонение обозначает действие, которое  могло бы иметь место  при каких-то определенных условиях.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7.Причастия бывают действительными и страдательными.</a:t>
            </a:r>
            <a:r>
              <a:rPr lang="ru-RU" sz="2400" b="1" dirty="0" smtClean="0">
                <a:solidFill>
                  <a:srgbClr val="C00000"/>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8.Деепричастия совмещают в себе признаки глагола и наречия. </a:t>
            </a:r>
            <a:r>
              <a:rPr lang="ru-RU" sz="2400" b="1" dirty="0" smtClean="0">
                <a:solidFill>
                  <a:srgbClr val="C00000"/>
                </a:solidFill>
                <a:latin typeface="Times New Roman" pitchFamily="18" charset="0"/>
                <a:cs typeface="Times New Roman" pitchFamily="18" charset="0"/>
              </a:rPr>
              <a:t>( +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9.Наречие обозначает признак действия, состояния, качества. </a:t>
            </a:r>
            <a:r>
              <a:rPr lang="ru-RU" sz="2400" b="1" dirty="0" smtClean="0">
                <a:solidFill>
                  <a:srgbClr val="C00000"/>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10.Предлоги – изменяемые служебные слова, выражающие различные отношения между формами имени и другими словами в словосочетании и предложении. </a:t>
            </a:r>
            <a:r>
              <a:rPr lang="ru-RU" sz="2400" b="1" dirty="0" smtClean="0">
                <a:solidFill>
                  <a:srgbClr val="C00000"/>
                </a:solidFill>
                <a:latin typeface="Times New Roman" pitchFamily="18" charset="0"/>
                <a:cs typeface="Times New Roman" pitchFamily="18" charset="0"/>
              </a:rPr>
              <a:t>( - )</a:t>
            </a:r>
            <a:endParaRPr lang="ru-RU" sz="2400" b="1" dirty="0">
              <a:solidFill>
                <a:srgbClr val="C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01014" cy="3297238"/>
          </a:xfrm>
        </p:spPr>
        <p:txBody>
          <a:bodyPr>
            <a:normAutofit/>
          </a:bodyPr>
          <a:lstStyle/>
          <a:p>
            <a:pPr algn="ctr"/>
            <a:r>
              <a:rPr lang="ru-RU" sz="7200" dirty="0" smtClean="0">
                <a:solidFill>
                  <a:srgbClr val="C00000"/>
                </a:solidFill>
                <a:latin typeface="Times New Roman" pitchFamily="18" charset="0"/>
                <a:cs typeface="Times New Roman" pitchFamily="18" charset="0"/>
              </a:rPr>
              <a:t>СИНТАКСИС</a:t>
            </a:r>
            <a:endParaRPr lang="ru-RU" sz="7200" dirty="0">
              <a:solidFill>
                <a:srgbClr val="C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358246" cy="6858000"/>
          </a:xfrm>
        </p:spPr>
        <p:txBody>
          <a:bodyPr>
            <a:normAutofit/>
          </a:bodyPr>
          <a:lstStyle/>
          <a:p>
            <a:r>
              <a:rPr lang="ru-RU" sz="2400" dirty="0" smtClean="0">
                <a:solidFill>
                  <a:schemeClr val="tx1"/>
                </a:solidFill>
                <a:latin typeface="Times New Roman" pitchFamily="18" charset="0"/>
                <a:cs typeface="Times New Roman" pitchFamily="18" charset="0"/>
              </a:rPr>
              <a:t>1.Согласование – это подчинительная связь, при которой зависимое слово согласуется с главным в роде, числе, падеже.</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2.При управлении зависимое слово ставится в определенном падеже по отношению к главному.</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3.При примыкании в роли зависимого слова выступают изменяемые слова.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4.Односоставные предложения – это предложения, в которых  есть только один главный член предложения.</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5.В определенно-личных предложениях сказуемое выражается формой 1, 2 или 3 лица ед. и мн. числа.</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429684" cy="5511816"/>
          </a:xfrm>
        </p:spPr>
        <p:txBody>
          <a:bodyPr>
            <a:normAutofit/>
          </a:bodyPr>
          <a:lstStyle/>
          <a:p>
            <a:r>
              <a:rPr lang="ru-RU" sz="2400" dirty="0" smtClean="0">
                <a:solidFill>
                  <a:schemeClr val="tx1"/>
                </a:solidFill>
                <a:latin typeface="Times New Roman" pitchFamily="18" charset="0"/>
                <a:cs typeface="Times New Roman" pitchFamily="18" charset="0"/>
              </a:rPr>
              <a:t>6.В безличных предложениях сказуемое не указывает и не может указывать на действующее лицо.</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7.Повторяющиеся в предложении слова являются однородными членами.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8.В простом предложении сочинительные союзы связывают однородные члены, а в сложном – его части.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9.В ССП предикативные части связаны между собой интонацией и сочинительными союзами.</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10.СПП имеет две части: главную и придаточную.</a:t>
            </a:r>
            <a:endParaRPr lang="ru-RU" sz="24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TotalTime>
  <Words>210</Words>
  <Application>Microsoft Office PowerPoint</Application>
  <PresentationFormat>Экран (4:3)</PresentationFormat>
  <Paragraphs>24</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Эркер</vt:lpstr>
      <vt:lpstr>ПОДГОТОВКА  К    ГИА Гриценко М.С. – учитель русского языка и литературы</vt:lpstr>
      <vt:lpstr>1.Морфология. Отметьте знаком + правильный вариант ответа  </vt:lpstr>
      <vt:lpstr>1.Качественные и относительные прилагательные имеют степень сравнения.  2.Притяжательные имена прилагательные обозначают принадлежность какому-либо лицу или животному.  3.Собирательные числительные не используются с именами существительными, обозначающими лиц женского пола.  4.Возвратное местоимение себя лишено категорий лица, рода, числа; кроме того, у него нет формы им. п.  5.У инфинитива есть категория лица, числа, времени и наклонения.   </vt:lpstr>
      <vt:lpstr>6.Повелительное наклонение обозначает действие, которое  могло бы иметь место  при каких-то определенных условиях.  7.Причастия бывают действительными и страдательными.  8.Деепричастия совмещают в себе признаки глагола и наречия.  9.Наречие обозначает признак действия, состояния, качества.  10.Предлоги – изменяемые служебные слова, выражающие различные отношения между формами имени и другими словами в словосочетании и предложении.</vt:lpstr>
      <vt:lpstr>1.Качественные и относительные прилагательные имеют степень сравнения.  ( - )  2.Притяжательные имена прилагательные обозначают принадлежность какому-либо лицу или животному. ( +)  3.Собирательные числительные не используются с именами существительными, обозначающими лиц женского пола. ( + )  4.Возвратное местоимение себя лишено категорий лица, рода, числа; кроме того, у него нет формы им. п. ( + )  5.У инфинитива есть категория лица, числа, времени и наклонения. ( - )   </vt:lpstr>
      <vt:lpstr>6.Повелительное наклонение обозначает действие, которое  могло бы иметь место  при каких-то определенных условиях. ( - )  7.Причастия бывают действительными и страдательными.(+)  8.Деепричастия совмещают в себе признаки глагола и наречия. ( + )  9.Наречие обозначает признак действия, состояния, качества. ( +)  10.Предлоги – изменяемые служебные слова, выражающие различные отношения между формами имени и другими словами в словосочетании и предложении. ( - )</vt:lpstr>
      <vt:lpstr>СИНТАКСИС</vt:lpstr>
      <vt:lpstr>1.Согласование – это подчинительная связь, при которой зависимое слово согласуется с главным в роде, числе, падеже.  2.При управлении зависимое слово ставится в определенном падеже по отношению к главному.  3.При примыкании в роли зависимого слова выступают изменяемые слова.  4.Односоставные предложения – это предложения, в которых  есть только один главный член предложения.  5.В определенно-личных предложениях сказуемое выражается формой 1, 2 или 3 лица ед. и мн. числа.  </vt:lpstr>
      <vt:lpstr>6.В безличных предложениях сказуемое не указывает и не может указывать на действующее лицо.  7.Повторяющиеся в предложении слова являются однородными членами.  8.В простом предложении сочинительные союзы связывают однородные члены, а в сложном – его части.  9.В ССП предикативные части связаны между собой интонацией и сочинительными союзами.  10.СПП имеет две части: главную и придаточную.</vt:lpstr>
      <vt:lpstr>1.Согласование – это подчинительная связь, при которой зависимое слово согласуется с главным в роде, числе, падеже. ( + )  2.При управлении зависимое слово ставится в определенном падеже по отношению к главному. ( + )  3.При примыкании в роли зависимого слова выступают изменяемые слова. ( - )  4.Односоставные предложения – это предложения, в которых  есть только один главный член предложения. ( + )  5.В определенно-личных предложениях сказуемое выражается формой 1, 2 или 3 лица ед. и мн. числа. ( - )  </vt:lpstr>
      <vt:lpstr>6.В безличных предложениях сказуемое не указывает и не может указывать на действующее лицо. ( + )  7.Повторяющиеся в предложении слова являются однородными членами. ( - )  8.В простом предложении сочинительные союзы связывают однородные члены, а в сложном – его  части. ( + )  9.В ССП предикативные части связаны между собой интонацией и сочинительными союзами. ( + )  10.СПП имеет две части: главную и придаточную. ( + )</vt:lpstr>
      <vt:lpstr>А) Определите вид связи в словосочетаниях:  1) бежать быстро 2) говорить тихо 3) увидеть небо 4) катилась по дороге 5) крупные камни 6) приближался к месту 7) пушистый снег 8) зеленый лес 9) робко подошел 10) очень тихо</vt:lpstr>
      <vt:lpstr>А) Определите вид связи в словосочетаниях:  1) бежать быстро 2) говорить тихо 3) увидеть небо 4) катилась по дороге 5) крупные камни 6) приближался к месту 7) пушистый снег 8) зеленый лес 9) робко подошел 10) очень тихо  примыкание: 1), 2), 9), 10) управление: 3), 4), 6) согласование: 5), 7), 8)</vt:lpstr>
      <vt:lpstr>б) Определите вид связи в словосочетаниях:  1) смотрел внимательно 2) творческая работа 3) простое правило 4) защита прав 5) смотрю на одноклассников 6) чужое мнение 7) читаю книги 8) цвет хаки 9) прилагает усилия 10) вернулся вечером</vt:lpstr>
      <vt:lpstr>б) Определите вид связи в словосочетаниях:  1) смотрел внимательно 2) творческая работа 3) простое правило 4) защита прав 5) смотрю на одноклассников 6) чужое мнение 7) читаю книги 8) цвет хаки 9) прилагает усилия 10) вернулся вечером  примыкание: 1), 8), 10) управление: 4), 5), 7), 9) согласование: 2), 3), 6)</vt:lpstr>
      <vt:lpstr>в) Определите вид связи в словосочетаниях:  1) подошел к окну 2) улыбнулся грустно 3) их мнение 4) уехал далеко 5) подошел ближе 6) содержится в комментарии 7) основной тезис 8) золотые звезды 9) румянить небо 10) небольшое произведение  </vt:lpstr>
      <vt:lpstr>в) Определите вид связи в словосочетаниях:  1) подошел к окну 2) улыбнулся грустно 3) их мнение 4) уехал далеко 5) подошел ближе 6) содержится в комментарии 7) основной тезис 8) золотые звезды 9) румянить небо 10) небольшое произведение  примыкание: 2), 3), 4), 5) управление: 1), 6), 9) согласование: 7), 8), 10)      </vt:lpstr>
      <vt:lpstr>ОРФОЭПИЯ </vt:lpstr>
      <vt:lpstr>Выпишите выделенные словах, поставьте  в них ударение.  1.Поезд прибыл вовремя. 2.Этот цветок красивее. 3.Девочка принята врачом. 4.Мама положила на стол книгу. 5.Я сорвала спелое яблоко. 6.Шкаф донизу заполнен книгами. 7.На грядке растет щавель. 8.Отчет за 1 квартал сдан вовремя. 9.Ребенок избалован родителями. 10.Дозвонимся ли мы сегодня домой? 11.Маша допила чай. 12.Дятел долбит дерево. 13.Свой досуг я провожу в библиотеке. 14.На тортах красивые надписи. 15.Администрация решила премировать лучших.</vt:lpstr>
      <vt:lpstr> 1.Поезд прИбыл вовремя. 2.Этот цветок красИвее. 3.Девочка принятА врачом. 4.Мама положИла на стол книгу. 5.Я сорвалА спелое яблоко. 6.Шкаф дОнизу заполнен книгами. 7.На грядке растет щавЕль. 8.Отчет за 1 квартАл сдан вовремя. 9.Ребенок избалОван родителями. 10.ДозвонИмся ли мы сегодня домой? 11.Маша допилА чай. 12.Дятел долбИт дерево. 13.Свой досУг я провожу в библиотеке. 14.На тОртах красивые надписи. 15.Администрация решила премировАть лучших.</vt:lpstr>
      <vt:lpstr>16.Шасси самолета быстро починили. 17.Он принял российское гражданство. 18.Собака гналась за кошкой. 19.У Миши были самые хорошие намерения. 20.Пусть Витя переключит телевизионный канал. 21.На стройплощадку привезли цемент. 22.Работа оценена положительно. 23.Каталог книг пополнился новыми изданиями. 24.Директор подписал важный документ. 25.В поход мы отправились засветло. 26.Партер был весь заполнен зрителями. 27.Папа принял важное решение. 28.Кому ты звонишь? 29.Маша начала петь. 30.Сладости мы решили купить в кулинарии. 31.Давай созвонимся с тобой завтра. </vt:lpstr>
      <vt:lpstr>16.ШассИ самолета быстро починили. 17.Он принял российское граждАнство. 18.Собака гналАсь за кошкой. 19.У Миши были самые хорошие намЕрения. 20.Пусть Витя переключИт телевизионный канал. 21.На стройплощадку привезли цемЕнт. 22.Работа оцененА положительно. 23.КаталОг книг пополнился новыми изданиями. 24.Директор подписал важный докумЕнт. 25.В поход мы отправились зАсветло. 26.ПартЕр был весь заполнен зрителями. 27.Папа прИнял важное решение. 28.Кому ты звонИшь? 29.Маша началА петь. 30.Сладости мы решили купить в кулинАрИи. 31.Давай созвонИмся с тобой завтра. </vt:lpstr>
      <vt:lpstr>32.Просторные склады были заставлены ящиками. 33.Девочка никогда не лгала родителям. 34.Компания заключила выгодный договор. 35.На строительство школы выделили значительные средства. 36.В офисе повесили новые жалюзи. 37.Засуха уничтожила большую часть урожая. 38.Ира заняла призовое место. 39.Лисица тихо кралась по лесу. 40.Девочка пролила на себя стакан воды. 41.Издавна эти места славились искусными мастерами.</vt:lpstr>
      <vt:lpstr>32.Просторные склАды были заставлены ящиками. 33.Девочка никогда не лгалА родителям. 34.Компания заключила выгодный договОр. 35.На строительство школы выделили значительные срЕдства. 36.В офисе повесили новые жалюзИ. 37.ЗАсуха уничтожила большую часть урожая. 38.Ира занялА призовое место. 39.Лисица тихо кралАсь по лесу. 40.Девочка пролилА на себя стакан воды. 41.Издавна эти места славились искусными мастерами.</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ЭКЗАМЕНАМ</dc:title>
  <dc:creator>Grey Wolf</dc:creator>
  <cp:lastModifiedBy>Пользователь</cp:lastModifiedBy>
  <cp:revision>11</cp:revision>
  <dcterms:created xsi:type="dcterms:W3CDTF">2010-04-11T11:42:53Z</dcterms:created>
  <dcterms:modified xsi:type="dcterms:W3CDTF">2015-03-09T12:02:52Z</dcterms:modified>
</cp:coreProperties>
</file>